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68" r:id="rId1"/>
  </p:sldMasterIdLst>
  <p:notesMasterIdLst>
    <p:notesMasterId r:id="rId31"/>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71" r:id="rId14"/>
    <p:sldId id="272" r:id="rId15"/>
    <p:sldId id="273" r:id="rId16"/>
    <p:sldId id="274" r:id="rId17"/>
    <p:sldId id="275" r:id="rId18"/>
    <p:sldId id="276" r:id="rId19"/>
    <p:sldId id="268" r:id="rId20"/>
    <p:sldId id="269" r:id="rId21"/>
    <p:sldId id="270" r:id="rId22"/>
    <p:sldId id="277" r:id="rId23"/>
    <p:sldId id="279" r:id="rId24"/>
    <p:sldId id="278" r:id="rId25"/>
    <p:sldId id="280" r:id="rId26"/>
    <p:sldId id="281" r:id="rId27"/>
    <p:sldId id="282" r:id="rId28"/>
    <p:sldId id="283" r:id="rId29"/>
    <p:sldId id="284" r:id="rId30"/>
  </p:sldIdLst>
  <p:sldSz cx="9144000" cy="6858000" type="screen4x3"/>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66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9" d="100"/>
          <a:sy n="69" d="100"/>
        </p:scale>
        <p:origin x="-546" y="-108"/>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s-ES"/>
          </a:p>
        </p:txBody>
      </p:sp>
      <p:sp>
        <p:nvSpPr>
          <p:cNvPr id="3" name="2 Marcador de fecha"/>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DF0FFC6-CC46-4D87-8EB2-ABFB72B352E4}" type="datetimeFigureOut">
              <a:rPr lang="es-ES" smtClean="0"/>
              <a:pPr/>
              <a:t>16/04/2009</a:t>
            </a:fld>
            <a:endParaRPr lang="es-ES"/>
          </a:p>
        </p:txBody>
      </p:sp>
      <p:sp>
        <p:nvSpPr>
          <p:cNvPr id="4" name="3 Marcador de imagen de diapositiva"/>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s-ES"/>
          </a:p>
        </p:txBody>
      </p:sp>
      <p:sp>
        <p:nvSpPr>
          <p:cNvPr id="5" name="4 Marcador de notas"/>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6" name="5 Marcador de pie de página"/>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s-ES"/>
          </a:p>
        </p:txBody>
      </p:sp>
      <p:sp>
        <p:nvSpPr>
          <p:cNvPr id="7" name="6 Marcador de número de diapositiva"/>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6767AD4-97D1-40C3-AE6A-F78EF4E34E58}" type="slidenum">
              <a:rPr lang="es-ES" smtClean="0"/>
              <a:pPr/>
              <a:t>‹Nº›</a:t>
            </a:fld>
            <a:endParaRPr lang="es-E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r>
              <a:rPr lang="es-ES" dirty="0" smtClean="0"/>
              <a:t>MUTACIÓN</a:t>
            </a:r>
            <a:endParaRPr lang="es-ES" dirty="0"/>
          </a:p>
        </p:txBody>
      </p:sp>
      <p:sp>
        <p:nvSpPr>
          <p:cNvPr id="4" name="3 Marcador de número de diapositiva"/>
          <p:cNvSpPr>
            <a:spLocks noGrp="1"/>
          </p:cNvSpPr>
          <p:nvPr>
            <p:ph type="sldNum" sz="quarter" idx="10"/>
          </p:nvPr>
        </p:nvSpPr>
        <p:spPr/>
        <p:txBody>
          <a:bodyPr/>
          <a:lstStyle/>
          <a:p>
            <a:fld id="{96767AD4-97D1-40C3-AE6A-F78EF4E34E58}" type="slidenum">
              <a:rPr lang="es-ES" smtClean="0"/>
              <a:pPr/>
              <a:t>2</a:t>
            </a:fld>
            <a:endParaRPr lang="es-E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bg>
      <p:bgRef idx="1002">
        <a:schemeClr val="bg2"/>
      </p:bgRef>
    </p:bg>
    <p:spTree>
      <p:nvGrpSpPr>
        <p:cNvPr id="1" name=""/>
        <p:cNvGrpSpPr/>
        <p:nvPr/>
      </p:nvGrpSpPr>
      <p:grpSpPr>
        <a:xfrm>
          <a:off x="0" y="0"/>
          <a:ext cx="0" cy="0"/>
          <a:chOff x="0" y="0"/>
          <a:chExt cx="0" cy="0"/>
        </a:xfrm>
      </p:grpSpPr>
      <p:sp>
        <p:nvSpPr>
          <p:cNvPr id="9" name="8 Título"/>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s-ES" smtClean="0"/>
              <a:t>Haga clic para modificar el estilo de título del patrón</a:t>
            </a:r>
            <a:endParaRPr kumimoji="0" lang="en-US"/>
          </a:p>
        </p:txBody>
      </p:sp>
      <p:sp>
        <p:nvSpPr>
          <p:cNvPr id="17" name="16 Subtítulo"/>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s-ES" smtClean="0"/>
              <a:t>Haga clic para modificar el estilo de subtítulo del patrón</a:t>
            </a:r>
            <a:endParaRPr kumimoji="0" lang="en-US"/>
          </a:p>
        </p:txBody>
      </p:sp>
      <p:sp>
        <p:nvSpPr>
          <p:cNvPr id="30" name="29 Marcador de fecha"/>
          <p:cNvSpPr>
            <a:spLocks noGrp="1"/>
          </p:cNvSpPr>
          <p:nvPr>
            <p:ph type="dt" sz="half" idx="10"/>
          </p:nvPr>
        </p:nvSpPr>
        <p:spPr/>
        <p:txBody>
          <a:bodyPr/>
          <a:lstStyle/>
          <a:p>
            <a:fld id="{2D61FA3B-2ED9-4362-9DE8-DD5C6B97243D}" type="datetimeFigureOut">
              <a:rPr lang="es-ES" smtClean="0"/>
              <a:pPr/>
              <a:t>16/04/2009</a:t>
            </a:fld>
            <a:endParaRPr lang="es-ES"/>
          </a:p>
        </p:txBody>
      </p:sp>
      <p:sp>
        <p:nvSpPr>
          <p:cNvPr id="19" name="18 Marcador de pie de página"/>
          <p:cNvSpPr>
            <a:spLocks noGrp="1"/>
          </p:cNvSpPr>
          <p:nvPr>
            <p:ph type="ftr" sz="quarter" idx="11"/>
          </p:nvPr>
        </p:nvSpPr>
        <p:spPr/>
        <p:txBody>
          <a:bodyPr/>
          <a:lstStyle/>
          <a:p>
            <a:endParaRPr lang="es-ES"/>
          </a:p>
        </p:txBody>
      </p:sp>
      <p:sp>
        <p:nvSpPr>
          <p:cNvPr id="27" name="26 Marcador de número de diapositiva"/>
          <p:cNvSpPr>
            <a:spLocks noGrp="1"/>
          </p:cNvSpPr>
          <p:nvPr>
            <p:ph type="sldNum" sz="quarter" idx="12"/>
          </p:nvPr>
        </p:nvSpPr>
        <p:spPr/>
        <p:txBody>
          <a:bodyPr/>
          <a:lstStyle/>
          <a:p>
            <a:fld id="{91FF9281-FBFD-4377-A826-EDF30B3E59F7}" type="slidenum">
              <a:rPr lang="es-ES" smtClean="0"/>
              <a:pPr/>
              <a:t>‹Nº›</a:t>
            </a:fld>
            <a:endParaRPr lang="es-E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2D61FA3B-2ED9-4362-9DE8-DD5C6B97243D}" type="datetimeFigureOut">
              <a:rPr lang="es-ES" smtClean="0"/>
              <a:pPr/>
              <a:t>16/04/2009</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91FF9281-FBFD-4377-A826-EDF30B3E59F7}" type="slidenum">
              <a:rPr lang="es-ES" smtClean="0"/>
              <a:pPr/>
              <a:t>‹Nº›</a:t>
            </a:fld>
            <a:endParaRPr lang="es-E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914401"/>
            <a:ext cx="2057400" cy="5211763"/>
          </a:xfrm>
        </p:spPr>
        <p:txBody>
          <a:bodyPr vert="eaVert"/>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a:xfrm>
            <a:off x="457200" y="914401"/>
            <a:ext cx="6019800" cy="5211763"/>
          </a:xfrm>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2D61FA3B-2ED9-4362-9DE8-DD5C6B97243D}" type="datetimeFigureOut">
              <a:rPr lang="es-ES" smtClean="0"/>
              <a:pPr/>
              <a:t>16/04/2009</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91FF9281-FBFD-4377-A826-EDF30B3E59F7}" type="slidenum">
              <a:rPr lang="es-ES" smtClean="0"/>
              <a:pPr/>
              <a:t>‹Nº›</a:t>
            </a:fld>
            <a:endParaRPr lang="es-E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3" name="2 Marcador de contenido"/>
          <p:cNvSpPr>
            <a:spLocks noGrp="1"/>
          </p:cNvSpPr>
          <p:nvPr>
            <p:ph idx="1"/>
          </p:nvPr>
        </p:nvSpPr>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2D61FA3B-2ED9-4362-9DE8-DD5C6B97243D}" type="datetimeFigureOut">
              <a:rPr lang="es-ES" smtClean="0"/>
              <a:pPr/>
              <a:t>16/04/2009</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91FF9281-FBFD-4377-A826-EDF30B3E59F7}" type="slidenum">
              <a:rPr lang="es-ES" smtClean="0"/>
              <a:pPr/>
              <a:t>‹Nº›</a:t>
            </a:fld>
            <a:endParaRPr lang="es-E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bg>
      <p:bgRef idx="1002">
        <a:schemeClr val="bg2"/>
      </p:bgRef>
    </p:bg>
    <p:spTree>
      <p:nvGrpSpPr>
        <p:cNvPr id="1" name=""/>
        <p:cNvGrpSpPr/>
        <p:nvPr/>
      </p:nvGrpSpPr>
      <p:grpSpPr>
        <a:xfrm>
          <a:off x="0" y="0"/>
          <a:ext cx="0" cy="0"/>
          <a:chOff x="0" y="0"/>
          <a:chExt cx="0" cy="0"/>
        </a:xfrm>
      </p:grpSpPr>
      <p:sp>
        <p:nvSpPr>
          <p:cNvPr id="2" name="1 Título"/>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s-ES" smtClean="0"/>
              <a:t>Haga clic para modificar el estilo de texto del patrón</a:t>
            </a:r>
          </a:p>
        </p:txBody>
      </p:sp>
      <p:sp>
        <p:nvSpPr>
          <p:cNvPr id="4" name="3 Marcador de fecha"/>
          <p:cNvSpPr>
            <a:spLocks noGrp="1"/>
          </p:cNvSpPr>
          <p:nvPr>
            <p:ph type="dt" sz="half" idx="10"/>
          </p:nvPr>
        </p:nvSpPr>
        <p:spPr/>
        <p:txBody>
          <a:bodyPr/>
          <a:lstStyle/>
          <a:p>
            <a:fld id="{2D61FA3B-2ED9-4362-9DE8-DD5C6B97243D}" type="datetimeFigureOut">
              <a:rPr lang="es-ES" smtClean="0"/>
              <a:pPr/>
              <a:t>16/04/2009</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91FF9281-FBFD-4377-A826-EDF30B3E59F7}" type="slidenum">
              <a:rPr lang="es-ES" smtClean="0"/>
              <a:pPr/>
              <a:t>‹Nº›</a:t>
            </a:fld>
            <a:endParaRPr lang="es-E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a:xfrm>
            <a:off x="457200" y="704088"/>
            <a:ext cx="8229600" cy="1143000"/>
          </a:xfrm>
        </p:spPr>
        <p:txBody>
          <a:bodyPr/>
          <a:lstStyle/>
          <a:p>
            <a:r>
              <a:rPr kumimoji="0" lang="es-ES" smtClean="0"/>
              <a:t>Haga clic para modificar el estilo de título del patrón</a:t>
            </a:r>
            <a:endParaRPr kumimoji="0" lang="en-US"/>
          </a:p>
        </p:txBody>
      </p:sp>
      <p:sp>
        <p:nvSpPr>
          <p:cNvPr id="3" name="2 Marcador de contenido"/>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contenido"/>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5" name="4 Marcador de fecha"/>
          <p:cNvSpPr>
            <a:spLocks noGrp="1"/>
          </p:cNvSpPr>
          <p:nvPr>
            <p:ph type="dt" sz="half" idx="10"/>
          </p:nvPr>
        </p:nvSpPr>
        <p:spPr/>
        <p:txBody>
          <a:bodyPr/>
          <a:lstStyle/>
          <a:p>
            <a:fld id="{2D61FA3B-2ED9-4362-9DE8-DD5C6B97243D}" type="datetimeFigureOut">
              <a:rPr lang="es-ES" smtClean="0"/>
              <a:pPr/>
              <a:t>16/04/2009</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91FF9281-FBFD-4377-A826-EDF30B3E59F7}" type="slidenum">
              <a:rPr lang="es-ES" smtClean="0"/>
              <a:pPr/>
              <a:t>‹Nº›</a:t>
            </a:fld>
            <a:endParaRPr lang="es-E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a:xfrm>
            <a:off x="457200" y="704088"/>
            <a:ext cx="8229600" cy="1143000"/>
          </a:xfrm>
        </p:spPr>
        <p:txBody>
          <a:bodyPr tIns="45720" anchor="b"/>
          <a:lstStyle>
            <a:lvl1pPr>
              <a:defRPr/>
            </a:lvl1pPr>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s-ES" smtClean="0"/>
              <a:t>Haga clic para modificar el estilo de texto del patrón</a:t>
            </a:r>
          </a:p>
        </p:txBody>
      </p:sp>
      <p:sp>
        <p:nvSpPr>
          <p:cNvPr id="4" name="3 Marcador de texto"/>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s-ES" smtClean="0"/>
              <a:t>Haga clic para modificar el estilo de texto del patrón</a:t>
            </a:r>
          </a:p>
        </p:txBody>
      </p:sp>
      <p:sp>
        <p:nvSpPr>
          <p:cNvPr id="5" name="4 Marcador de contenido"/>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6" name="5 Marcador de contenido"/>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7" name="6 Marcador de fecha"/>
          <p:cNvSpPr>
            <a:spLocks noGrp="1"/>
          </p:cNvSpPr>
          <p:nvPr>
            <p:ph type="dt" sz="half" idx="10"/>
          </p:nvPr>
        </p:nvSpPr>
        <p:spPr/>
        <p:txBody>
          <a:bodyPr/>
          <a:lstStyle/>
          <a:p>
            <a:fld id="{2D61FA3B-2ED9-4362-9DE8-DD5C6B97243D}" type="datetimeFigureOut">
              <a:rPr lang="es-ES" smtClean="0"/>
              <a:pPr/>
              <a:t>16/04/2009</a:t>
            </a:fld>
            <a:endParaRPr lang="es-ES"/>
          </a:p>
        </p:txBody>
      </p:sp>
      <p:sp>
        <p:nvSpPr>
          <p:cNvPr id="8" name="7 Marcador de pie de página"/>
          <p:cNvSpPr>
            <a:spLocks noGrp="1"/>
          </p:cNvSpPr>
          <p:nvPr>
            <p:ph type="ftr" sz="quarter" idx="11"/>
          </p:nvPr>
        </p:nvSpPr>
        <p:spPr/>
        <p:txBody>
          <a:bodyPr/>
          <a:lstStyle/>
          <a:p>
            <a:endParaRPr lang="es-ES"/>
          </a:p>
        </p:txBody>
      </p:sp>
      <p:sp>
        <p:nvSpPr>
          <p:cNvPr id="9" name="8 Marcador de número de diapositiva"/>
          <p:cNvSpPr>
            <a:spLocks noGrp="1"/>
          </p:cNvSpPr>
          <p:nvPr>
            <p:ph type="sldNum" sz="quarter" idx="12"/>
          </p:nvPr>
        </p:nvSpPr>
        <p:spPr/>
        <p:txBody>
          <a:bodyPr/>
          <a:lstStyle/>
          <a:p>
            <a:fld id="{91FF9281-FBFD-4377-A826-EDF30B3E59F7}" type="slidenum">
              <a:rPr lang="es-ES" smtClean="0"/>
              <a:pPr/>
              <a:t>‹Nº›</a:t>
            </a:fld>
            <a:endParaRPr lang="es-E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s-ES" smtClean="0"/>
              <a:t>Haga clic para modificar el estilo de título del patrón</a:t>
            </a:r>
            <a:endParaRPr kumimoji="0" lang="en-US"/>
          </a:p>
        </p:txBody>
      </p:sp>
      <p:sp>
        <p:nvSpPr>
          <p:cNvPr id="3" name="2 Marcador de fecha"/>
          <p:cNvSpPr>
            <a:spLocks noGrp="1"/>
          </p:cNvSpPr>
          <p:nvPr>
            <p:ph type="dt" sz="half" idx="10"/>
          </p:nvPr>
        </p:nvSpPr>
        <p:spPr/>
        <p:txBody>
          <a:bodyPr/>
          <a:lstStyle/>
          <a:p>
            <a:fld id="{2D61FA3B-2ED9-4362-9DE8-DD5C6B97243D}" type="datetimeFigureOut">
              <a:rPr lang="es-ES" smtClean="0"/>
              <a:pPr/>
              <a:t>16/04/2009</a:t>
            </a:fld>
            <a:endParaRPr lang="es-ES"/>
          </a:p>
        </p:txBody>
      </p:sp>
      <p:sp>
        <p:nvSpPr>
          <p:cNvPr id="4" name="3 Marcador de pie de página"/>
          <p:cNvSpPr>
            <a:spLocks noGrp="1"/>
          </p:cNvSpPr>
          <p:nvPr>
            <p:ph type="ftr" sz="quarter" idx="11"/>
          </p:nvPr>
        </p:nvSpPr>
        <p:spPr/>
        <p:txBody>
          <a:bodyPr/>
          <a:lstStyle/>
          <a:p>
            <a:endParaRPr lang="es-ES"/>
          </a:p>
        </p:txBody>
      </p:sp>
      <p:sp>
        <p:nvSpPr>
          <p:cNvPr id="5" name="4 Marcador de número de diapositiva"/>
          <p:cNvSpPr>
            <a:spLocks noGrp="1"/>
          </p:cNvSpPr>
          <p:nvPr>
            <p:ph type="sldNum" sz="quarter" idx="12"/>
          </p:nvPr>
        </p:nvSpPr>
        <p:spPr/>
        <p:txBody>
          <a:bodyPr/>
          <a:lstStyle/>
          <a:p>
            <a:fld id="{91FF9281-FBFD-4377-A826-EDF30B3E59F7}" type="slidenum">
              <a:rPr lang="es-ES" smtClean="0"/>
              <a:pPr/>
              <a:t>‹Nº›</a:t>
            </a:fld>
            <a:endParaRPr lang="es-E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2D61FA3B-2ED9-4362-9DE8-DD5C6B97243D}" type="datetimeFigureOut">
              <a:rPr lang="es-ES" smtClean="0"/>
              <a:pPr/>
              <a:t>16/04/2009</a:t>
            </a:fld>
            <a:endParaRPr lang="es-ES"/>
          </a:p>
        </p:txBody>
      </p:sp>
      <p:sp>
        <p:nvSpPr>
          <p:cNvPr id="3" name="2 Marcador de pie de página"/>
          <p:cNvSpPr>
            <a:spLocks noGrp="1"/>
          </p:cNvSpPr>
          <p:nvPr>
            <p:ph type="ftr" sz="quarter" idx="11"/>
          </p:nvPr>
        </p:nvSpPr>
        <p:spPr/>
        <p:txBody>
          <a:bodyPr/>
          <a:lstStyle/>
          <a:p>
            <a:endParaRPr lang="es-ES"/>
          </a:p>
        </p:txBody>
      </p:sp>
      <p:sp>
        <p:nvSpPr>
          <p:cNvPr id="4" name="3 Marcador de número de diapositiva"/>
          <p:cNvSpPr>
            <a:spLocks noGrp="1"/>
          </p:cNvSpPr>
          <p:nvPr>
            <p:ph type="sldNum" sz="quarter" idx="12"/>
          </p:nvPr>
        </p:nvSpPr>
        <p:spPr/>
        <p:txBody>
          <a:bodyPr/>
          <a:lstStyle/>
          <a:p>
            <a:fld id="{91FF9281-FBFD-4377-A826-EDF30B3E59F7}" type="slidenum">
              <a:rPr lang="es-ES" smtClean="0"/>
              <a:pPr/>
              <a:t>‹Nº›</a:t>
            </a:fld>
            <a:endParaRPr lang="es-E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s-ES" smtClean="0"/>
              <a:t>Haga clic para modificar el estilo de título del patrón</a:t>
            </a:r>
            <a:endParaRPr kumimoji="0" lang="en-US"/>
          </a:p>
        </p:txBody>
      </p:sp>
      <p:sp>
        <p:nvSpPr>
          <p:cNvPr id="3" name="2 Marcador de texto"/>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s-ES" smtClean="0"/>
              <a:t>Haga clic para modificar el estilo de texto del patrón</a:t>
            </a:r>
          </a:p>
        </p:txBody>
      </p:sp>
      <p:sp>
        <p:nvSpPr>
          <p:cNvPr id="4" name="3 Marcador de contenido"/>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5" name="4 Marcador de fecha"/>
          <p:cNvSpPr>
            <a:spLocks noGrp="1"/>
          </p:cNvSpPr>
          <p:nvPr>
            <p:ph type="dt" sz="half" idx="10"/>
          </p:nvPr>
        </p:nvSpPr>
        <p:spPr/>
        <p:txBody>
          <a:bodyPr/>
          <a:lstStyle/>
          <a:p>
            <a:fld id="{2D61FA3B-2ED9-4362-9DE8-DD5C6B97243D}" type="datetimeFigureOut">
              <a:rPr lang="es-ES" smtClean="0"/>
              <a:pPr/>
              <a:t>16/04/2009</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91FF9281-FBFD-4377-A826-EDF30B3E59F7}" type="slidenum">
              <a:rPr lang="es-ES" smtClean="0"/>
              <a:pPr/>
              <a:t>‹Nº›</a:t>
            </a:fld>
            <a:endParaRPr lang="es-E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spTree>
      <p:nvGrpSpPr>
        <p:cNvPr id="1" name=""/>
        <p:cNvGrpSpPr/>
        <p:nvPr/>
      </p:nvGrpSpPr>
      <p:grpSpPr>
        <a:xfrm>
          <a:off x="0" y="0"/>
          <a:ext cx="0" cy="0"/>
          <a:chOff x="0" y="0"/>
          <a:chExt cx="0" cy="0"/>
        </a:xfrm>
      </p:grpSpPr>
      <p:sp>
        <p:nvSpPr>
          <p:cNvPr id="9" name="8 Recortar y redondear rectángulo de esquina sencilla"/>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11 Triángulo rectángulo"/>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1 Título"/>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s-ES" smtClean="0"/>
              <a:t>Haga clic para modificar el estilo de título del patrón</a:t>
            </a:r>
            <a:endParaRPr kumimoji="0" lang="en-US"/>
          </a:p>
        </p:txBody>
      </p:sp>
      <p:sp>
        <p:nvSpPr>
          <p:cNvPr id="4" name="3 Marcador de texto"/>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s-ES" smtClean="0"/>
              <a:t>Haga clic para modificar el estilo de texto del patrón</a:t>
            </a:r>
          </a:p>
        </p:txBody>
      </p:sp>
      <p:sp>
        <p:nvSpPr>
          <p:cNvPr id="5" name="4 Marcador de fecha"/>
          <p:cNvSpPr>
            <a:spLocks noGrp="1"/>
          </p:cNvSpPr>
          <p:nvPr>
            <p:ph type="dt" sz="half" idx="10"/>
          </p:nvPr>
        </p:nvSpPr>
        <p:spPr/>
        <p:txBody>
          <a:bodyPr/>
          <a:lstStyle/>
          <a:p>
            <a:fld id="{2D61FA3B-2ED9-4362-9DE8-DD5C6B97243D}" type="datetimeFigureOut">
              <a:rPr lang="es-ES" smtClean="0"/>
              <a:pPr/>
              <a:t>16/04/2009</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a:xfrm>
            <a:off x="8077200" y="6356350"/>
            <a:ext cx="609600" cy="365125"/>
          </a:xfrm>
        </p:spPr>
        <p:txBody>
          <a:bodyPr/>
          <a:lstStyle/>
          <a:p>
            <a:fld id="{91FF9281-FBFD-4377-A826-EDF30B3E59F7}" type="slidenum">
              <a:rPr lang="es-ES" smtClean="0"/>
              <a:pPr/>
              <a:t>‹Nº›</a:t>
            </a:fld>
            <a:endParaRPr lang="es-ES"/>
          </a:p>
        </p:txBody>
      </p:sp>
      <p:sp>
        <p:nvSpPr>
          <p:cNvPr id="3" name="2 Marcador de posición de imagen"/>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s-ES" smtClean="0"/>
              <a:t>Haga clic en el icono para agregar una imagen</a:t>
            </a:r>
            <a:endParaRPr kumimoji="0" lang="en-US" dirty="0"/>
          </a:p>
        </p:txBody>
      </p:sp>
      <p:sp>
        <p:nvSpPr>
          <p:cNvPr id="10" name="9 Forma libre"/>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10 Forma libre"/>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6 Forma libre"/>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7 Forma libre"/>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8 Marcador de título"/>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s-ES" smtClean="0"/>
              <a:t>Haga clic para modificar el estilo de título del patrón</a:t>
            </a:r>
            <a:endParaRPr kumimoji="0" lang="en-US"/>
          </a:p>
        </p:txBody>
      </p:sp>
      <p:sp>
        <p:nvSpPr>
          <p:cNvPr id="30" name="29 Marcador de texto"/>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s-ES" smtClean="0"/>
              <a:t>Haga clic para modificar el estilo de texto del patrón</a:t>
            </a:r>
          </a:p>
          <a:p>
            <a:pPr lvl="1" eaLnBrk="1" latinLnBrk="0" hangingPunct="1"/>
            <a:r>
              <a:rPr kumimoji="0" lang="es-ES" smtClean="0"/>
              <a:t>Segundo nivel</a:t>
            </a:r>
          </a:p>
          <a:p>
            <a:pPr lvl="2" eaLnBrk="1" latinLnBrk="0" hangingPunct="1"/>
            <a:r>
              <a:rPr kumimoji="0" lang="es-ES" smtClean="0"/>
              <a:t>Tercer nivel</a:t>
            </a:r>
          </a:p>
          <a:p>
            <a:pPr lvl="3" eaLnBrk="1" latinLnBrk="0" hangingPunct="1"/>
            <a:r>
              <a:rPr kumimoji="0" lang="es-ES" smtClean="0"/>
              <a:t>Cuarto nivel</a:t>
            </a:r>
          </a:p>
          <a:p>
            <a:pPr lvl="4" eaLnBrk="1" latinLnBrk="0" hangingPunct="1"/>
            <a:r>
              <a:rPr kumimoji="0" lang="es-ES" smtClean="0"/>
              <a:t>Quinto nivel</a:t>
            </a:r>
            <a:endParaRPr kumimoji="0" lang="en-US"/>
          </a:p>
        </p:txBody>
      </p:sp>
      <p:sp>
        <p:nvSpPr>
          <p:cNvPr id="10" name="9 Marcador de fecha"/>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2D61FA3B-2ED9-4362-9DE8-DD5C6B97243D}" type="datetimeFigureOut">
              <a:rPr lang="es-ES" smtClean="0"/>
              <a:pPr/>
              <a:t>16/04/2009</a:t>
            </a:fld>
            <a:endParaRPr lang="es-ES"/>
          </a:p>
        </p:txBody>
      </p:sp>
      <p:sp>
        <p:nvSpPr>
          <p:cNvPr id="22" name="21 Marcador de pie de página"/>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s-ES"/>
          </a:p>
        </p:txBody>
      </p:sp>
      <p:sp>
        <p:nvSpPr>
          <p:cNvPr id="18" name="17 Marcador de número de diapositiva"/>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91FF9281-FBFD-4377-A826-EDF30B3E59F7}" type="slidenum">
              <a:rPr lang="es-ES" smtClean="0"/>
              <a:pPr/>
              <a:t>‹Nº›</a:t>
            </a:fld>
            <a:endParaRPr lang="es-ES"/>
          </a:p>
        </p:txBody>
      </p:sp>
      <p:grpSp>
        <p:nvGrpSpPr>
          <p:cNvPr id="2" name="1 Grupo"/>
          <p:cNvGrpSpPr/>
          <p:nvPr/>
        </p:nvGrpSpPr>
        <p:grpSpPr>
          <a:xfrm>
            <a:off x="-19017" y="202408"/>
            <a:ext cx="9180548" cy="649224"/>
            <a:chOff x="-19045" y="216550"/>
            <a:chExt cx="9180548" cy="649224"/>
          </a:xfrm>
        </p:grpSpPr>
        <p:sp>
          <p:nvSpPr>
            <p:cNvPr id="12" name="11 Forma libre"/>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12 Forma libre"/>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769" r:id="rId1"/>
    <p:sldLayoutId id="2147483770" r:id="rId2"/>
    <p:sldLayoutId id="2147483771" r:id="rId3"/>
    <p:sldLayoutId id="2147483772" r:id="rId4"/>
    <p:sldLayoutId id="2147483773" r:id="rId5"/>
    <p:sldLayoutId id="2147483774" r:id="rId6"/>
    <p:sldLayoutId id="2147483775" r:id="rId7"/>
    <p:sldLayoutId id="2147483776" r:id="rId8"/>
    <p:sldLayoutId id="2147483777" r:id="rId9"/>
    <p:sldLayoutId id="2147483778" r:id="rId10"/>
    <p:sldLayoutId id="2147483779"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8" Type="http://schemas.openxmlformats.org/officeDocument/2006/relationships/hyperlink" Target="http://es.wikipedia.org/wiki/Sistema_digestivo" TargetMode="External"/><Relationship Id="rId3" Type="http://schemas.openxmlformats.org/officeDocument/2006/relationships/hyperlink" Target="http://es.wikipedia.org/wiki/Gen%C3%A9tico" TargetMode="External"/><Relationship Id="rId7" Type="http://schemas.openxmlformats.org/officeDocument/2006/relationships/hyperlink" Target="http://es.wikipedia.org/wiki/Coraz%C3%B3n" TargetMode="External"/><Relationship Id="rId2" Type="http://schemas.openxmlformats.org/officeDocument/2006/relationships/image" Target="../media/image2.jpeg"/><Relationship Id="rId1" Type="http://schemas.openxmlformats.org/officeDocument/2006/relationships/slideLayout" Target="../slideLayouts/slideLayout2.xml"/><Relationship Id="rId6" Type="http://schemas.openxmlformats.org/officeDocument/2006/relationships/hyperlink" Target="http://es.wikipedia.org/wiki/Estad%C3%ADstica" TargetMode="External"/><Relationship Id="rId5" Type="http://schemas.openxmlformats.org/officeDocument/2006/relationships/hyperlink" Target="http://es.wikipedia.org/wiki/Retraso_mental" TargetMode="External"/><Relationship Id="rId10" Type="http://schemas.openxmlformats.org/officeDocument/2006/relationships/hyperlink" Target="http://es.wikipedia.org/wiki/Prote%C3%ADnas" TargetMode="External"/><Relationship Id="rId4" Type="http://schemas.openxmlformats.org/officeDocument/2006/relationships/hyperlink" Target="http://es.wikipedia.org/wiki/Cromosoma_21" TargetMode="External"/><Relationship Id="rId9" Type="http://schemas.openxmlformats.org/officeDocument/2006/relationships/hyperlink" Target="http://es.wikipedia.org/wiki/Sistema_endocrino" TargetMode="External"/></Relationships>
</file>

<file path=ppt/slides/_rels/slide1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hyperlink" Target="http://www.healthbasis.com/spanish%20health%20illustrated%20encyclopedia/5/000987.htm" TargetMode="External"/><Relationship Id="rId2" Type="http://schemas.openxmlformats.org/officeDocument/2006/relationships/hyperlink" Target="http://es.wikipedia.org/wiki/Enfermedad" TargetMode="External"/><Relationship Id="rId1" Type="http://schemas.openxmlformats.org/officeDocument/2006/relationships/slideLayout" Target="../slideLayouts/slideLayout2.xml"/><Relationship Id="rId5" Type="http://schemas.openxmlformats.org/officeDocument/2006/relationships/hyperlink" Target="http://www.healthbasis.com/spanish%20health%20illustrated%20encyclopedia/5/001602.htm" TargetMode="External"/><Relationship Id="rId4" Type="http://schemas.openxmlformats.org/officeDocument/2006/relationships/hyperlink" Target="http://www.healthbasis.com/spanish%20health%20illustrated%20encyclopedia/5/000960.htm" TargetMode="External"/></Relationships>
</file>

<file path=ppt/slides/_rels/slide15.xml.rels><?xml version="1.0" encoding="UTF-8" standalone="yes"?>
<Relationships xmlns="http://schemas.openxmlformats.org/package/2006/relationships"><Relationship Id="rId2" Type="http://schemas.openxmlformats.org/officeDocument/2006/relationships/hyperlink" Target="http://www.healthbasis.com/spanish%20health%20illustrated%20encyclopedia/5/003921.htm" TargetMode="Externa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Layout" Target="../slideLayouts/slideLayout2.xml"/><Relationship Id="rId4" Type="http://schemas.openxmlformats.org/officeDocument/2006/relationships/image" Target="../media/image6.gif"/></Relationships>
</file>

<file path=ppt/slides/_rels/slide17.xml.rels><?xml version="1.0" encoding="UTF-8" standalone="yes"?>
<Relationships xmlns="http://schemas.openxmlformats.org/package/2006/relationships"><Relationship Id="rId3" Type="http://schemas.openxmlformats.org/officeDocument/2006/relationships/hyperlink" Target="http://embarazo10.com/2007/05/09/factores-de-riesgo-para-problemas-en-la-gestacion/" TargetMode="External"/><Relationship Id="rId2" Type="http://schemas.openxmlformats.org/officeDocument/2006/relationships/hyperlink" Target="http://es.wikipedia.org/wiki/S%C3%ADndrome_de_Patau" TargetMode="External"/><Relationship Id="rId1" Type="http://schemas.openxmlformats.org/officeDocument/2006/relationships/slideLayout" Target="../slideLayouts/slideLayout2.xml"/><Relationship Id="rId5" Type="http://schemas.openxmlformats.org/officeDocument/2006/relationships/hyperlink" Target="http://embarazo10.com/2006/06/20/la-amniocentesis/" TargetMode="External"/><Relationship Id="rId4" Type="http://schemas.openxmlformats.org/officeDocument/2006/relationships/hyperlink" Target="http://embarazo10.com/2006/07/19/ecografia-en-el-embarazo/" TargetMode="Externa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8.gif"/><Relationship Id="rId2" Type="http://schemas.openxmlformats.org/officeDocument/2006/relationships/image" Target="../media/image7.jpeg"/><Relationship Id="rId1" Type="http://schemas.openxmlformats.org/officeDocument/2006/relationships/slideLayout" Target="../slideLayouts/slideLayout2.xml"/><Relationship Id="rId4" Type="http://schemas.openxmlformats.org/officeDocument/2006/relationships/image" Target="../media/image9.jpe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3" Type="http://schemas.openxmlformats.org/officeDocument/2006/relationships/hyperlink" Target="http://www.healthbasis.com/spanish%20health%20illustrated%20encyclopedia/5/002334.htm" TargetMode="External"/><Relationship Id="rId2" Type="http://schemas.openxmlformats.org/officeDocument/2006/relationships/hyperlink" Target="http://www.healthbasis.com/spanish%20health%20illustrated%20encyclopedia/5/002279.htm" TargetMode="External"/><Relationship Id="rId1" Type="http://schemas.openxmlformats.org/officeDocument/2006/relationships/slideLayout" Target="../slideLayouts/slideLayout2.xml"/><Relationship Id="rId5" Type="http://schemas.openxmlformats.org/officeDocument/2006/relationships/hyperlink" Target="http://www.healthbasis.com/spanish%20health%20illustrated%20encyclopedia/5/001191.htm" TargetMode="External"/><Relationship Id="rId4" Type="http://schemas.openxmlformats.org/officeDocument/2006/relationships/hyperlink" Target="http://www.healthbasis.com/spanish%20health%20illustrated%20encyclopedia/5/003165.htm" TargetMode="External"/></Relationships>
</file>

<file path=ppt/slides/_rels/slide21.xml.rels><?xml version="1.0" encoding="UTF-8" standalone="yes"?>
<Relationships xmlns="http://schemas.openxmlformats.org/package/2006/relationships"><Relationship Id="rId3" Type="http://schemas.openxmlformats.org/officeDocument/2006/relationships/hyperlink" Target="http://es.wikipedia.org/wiki/Cromosoma" TargetMode="External"/><Relationship Id="rId2" Type="http://schemas.openxmlformats.org/officeDocument/2006/relationships/hyperlink" Target="http://es.wikipedia.org/wiki/Aberraci%C3%B3n_cromos%C3%B3mica" TargetMode="Externa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8" Type="http://schemas.openxmlformats.org/officeDocument/2006/relationships/hyperlink" Target="http://es.wikipedia.org/w/index.php?title=Problemas_de_aprendizaje&amp;action=edit&amp;redlink=1" TargetMode="External"/><Relationship Id="rId3" Type="http://schemas.openxmlformats.org/officeDocument/2006/relationships/hyperlink" Target="http://es.wikipedia.org/wiki/Hombre" TargetMode="External"/><Relationship Id="rId7" Type="http://schemas.openxmlformats.org/officeDocument/2006/relationships/hyperlink" Target="http://es.wikipedia.org/wiki/Fenotipo" TargetMode="External"/><Relationship Id="rId2" Type="http://schemas.openxmlformats.org/officeDocument/2006/relationships/hyperlink" Target="http://es.wikipedia.org/wiki/Cromosomas_sexuales" TargetMode="External"/><Relationship Id="rId1" Type="http://schemas.openxmlformats.org/officeDocument/2006/relationships/slideLayout" Target="../slideLayouts/slideLayout2.xml"/><Relationship Id="rId6" Type="http://schemas.openxmlformats.org/officeDocument/2006/relationships/hyperlink" Target="http://es.wikipedia.org/wiki/S%C3%ADndrome" TargetMode="External"/><Relationship Id="rId5" Type="http://schemas.openxmlformats.org/officeDocument/2006/relationships/hyperlink" Target="http://es.wikipedia.org/wiki/Cariotipo" TargetMode="External"/><Relationship Id="rId4" Type="http://schemas.openxmlformats.org/officeDocument/2006/relationships/hyperlink" Target="http://es.wikipedia.org/wiki/Cromosoma_Y" TargetMode="External"/></Relationships>
</file>

<file path=ppt/slides/_rels/slide23.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image" Target="../media/image10.jpeg"/><Relationship Id="rId1" Type="http://schemas.openxmlformats.org/officeDocument/2006/relationships/slideLayout" Target="../slideLayouts/slideLayout2.xml"/><Relationship Id="rId4" Type="http://schemas.openxmlformats.org/officeDocument/2006/relationships/image" Target="../media/image12.jpeg"/></Relationships>
</file>

<file path=ppt/slides/_rels/slide24.xml.rels><?xml version="1.0" encoding="UTF-8" standalone="yes"?>
<Relationships xmlns="http://schemas.openxmlformats.org/package/2006/relationships"><Relationship Id="rId3" Type="http://schemas.openxmlformats.org/officeDocument/2006/relationships/hyperlink" Target="http://es.wikipedia.org/wiki/Cromosoma_X" TargetMode="External"/><Relationship Id="rId7" Type="http://schemas.openxmlformats.org/officeDocument/2006/relationships/hyperlink" Target="http://es.wikipedia.org/wiki/Infertilidad" TargetMode="External"/><Relationship Id="rId2" Type="http://schemas.openxmlformats.org/officeDocument/2006/relationships/hyperlink" Target="http://es.wikipedia.org/wiki/Enfermedad_gen%C3%A9tica" TargetMode="External"/><Relationship Id="rId1" Type="http://schemas.openxmlformats.org/officeDocument/2006/relationships/slideLayout" Target="../slideLayouts/slideLayout2.xml"/><Relationship Id="rId6" Type="http://schemas.openxmlformats.org/officeDocument/2006/relationships/hyperlink" Target="http://es.wikipedia.org/wiki/Cromosoma" TargetMode="External"/><Relationship Id="rId5" Type="http://schemas.openxmlformats.org/officeDocument/2006/relationships/hyperlink" Target="http://es.wikipedia.org/wiki/Cromosoma_Y" TargetMode="External"/><Relationship Id="rId4" Type="http://schemas.openxmlformats.org/officeDocument/2006/relationships/hyperlink" Target="http://es.wikipedia.org/wiki/Fenotipo" TargetMode="Externa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hyperlink" Target="http://es.wikipedia.org/wiki/Translocaci%C3%B3n" TargetMode="Externa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8" Type="http://schemas.openxmlformats.org/officeDocument/2006/relationships/hyperlink" Target="http://es.wikipedia.org/wiki/Hipoplasia" TargetMode="External"/><Relationship Id="rId3" Type="http://schemas.openxmlformats.org/officeDocument/2006/relationships/hyperlink" Target="http://es.wikipedia.org/wiki/Enfermedad_rara" TargetMode="External"/><Relationship Id="rId7" Type="http://schemas.openxmlformats.org/officeDocument/2006/relationships/hyperlink" Target="http://es.wikipedia.org/w/index.php?title=Laringomalacia&amp;action=edit&amp;redlink=1" TargetMode="External"/><Relationship Id="rId2" Type="http://schemas.openxmlformats.org/officeDocument/2006/relationships/hyperlink" Target="http://es.wikipedia.org/wiki/Enfermedad_cong%C3%A9nita" TargetMode="External"/><Relationship Id="rId1" Type="http://schemas.openxmlformats.org/officeDocument/2006/relationships/slideLayout" Target="../slideLayouts/slideLayout2.xml"/><Relationship Id="rId6" Type="http://schemas.openxmlformats.org/officeDocument/2006/relationships/hyperlink" Target="http://es.wikipedia.org/wiki/Cromosoma" TargetMode="External"/><Relationship Id="rId5" Type="http://schemas.openxmlformats.org/officeDocument/2006/relationships/hyperlink" Target="http://es.wikipedia.org/wiki/Deleci%C3%B3n" TargetMode="External"/><Relationship Id="rId4" Type="http://schemas.openxmlformats.org/officeDocument/2006/relationships/hyperlink" Target="http://es.wikipedia.org/wiki/Aberraci%C3%B3n_cromos%C3%B3mica" TargetMode="External"/><Relationship Id="rId9" Type="http://schemas.openxmlformats.org/officeDocument/2006/relationships/hyperlink" Target="http://es.wikipedia.org/wiki/Epiglotis"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p:txBody>
          <a:bodyPr>
            <a:normAutofit/>
          </a:bodyPr>
          <a:lstStyle/>
          <a:p>
            <a:r>
              <a:rPr lang="es-ES" sz="8800" dirty="0" smtClean="0"/>
              <a:t>MUTACIONES</a:t>
            </a:r>
            <a:endParaRPr lang="es-ES" sz="8800" dirty="0"/>
          </a:p>
        </p:txBody>
      </p:sp>
      <p:sp>
        <p:nvSpPr>
          <p:cNvPr id="3" name="2 Subtítulo"/>
          <p:cNvSpPr>
            <a:spLocks noGrp="1"/>
          </p:cNvSpPr>
          <p:nvPr>
            <p:ph type="subTitle" idx="1"/>
          </p:nvPr>
        </p:nvSpPr>
        <p:spPr/>
        <p:txBody>
          <a:bodyPr>
            <a:normAutofit/>
          </a:bodyPr>
          <a:lstStyle/>
          <a:p>
            <a:r>
              <a:rPr lang="es-ES" sz="3600" dirty="0" smtClean="0"/>
              <a:t>GENÉTICA Y EVOLUCIÓN</a:t>
            </a:r>
            <a:endParaRPr lang="es-ES" sz="36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704088"/>
            <a:ext cx="8229600" cy="367458"/>
          </a:xfrm>
        </p:spPr>
        <p:txBody>
          <a:bodyPr>
            <a:normAutofit fontScale="90000"/>
          </a:bodyPr>
          <a:lstStyle/>
          <a:p>
            <a:r>
              <a:rPr lang="es-ES" sz="2400" b="1" dirty="0" smtClean="0">
                <a:solidFill>
                  <a:srgbClr val="FF6600"/>
                </a:solidFill>
              </a:rPr>
              <a:t>MUTACIONES POR CORRIMIENTO DEL L A PAUTA DE LECTURA</a:t>
            </a:r>
            <a:endParaRPr lang="es-ES" sz="2400" dirty="0"/>
          </a:p>
        </p:txBody>
      </p:sp>
      <p:sp>
        <p:nvSpPr>
          <p:cNvPr id="3" name="2 Marcador de contenido"/>
          <p:cNvSpPr>
            <a:spLocks noGrp="1"/>
          </p:cNvSpPr>
          <p:nvPr>
            <p:ph idx="1"/>
          </p:nvPr>
        </p:nvSpPr>
        <p:spPr>
          <a:xfrm>
            <a:off x="457200" y="1142984"/>
            <a:ext cx="8229600" cy="5181616"/>
          </a:xfrm>
        </p:spPr>
        <p:txBody>
          <a:bodyPr/>
          <a:lstStyle/>
          <a:p>
            <a:pPr>
              <a:buNone/>
            </a:pPr>
            <a:r>
              <a:rPr lang="es-ES" dirty="0" smtClean="0"/>
              <a:t>Inserción:</a:t>
            </a:r>
          </a:p>
          <a:p>
            <a:pPr marL="514350" indent="-514350">
              <a:buNone/>
            </a:pPr>
            <a:r>
              <a:rPr lang="es-ES" sz="2000" dirty="0" smtClean="0"/>
              <a:t>ADN:  		</a:t>
            </a:r>
            <a:r>
              <a:rPr lang="es-ES" sz="2000" dirty="0" smtClean="0">
                <a:solidFill>
                  <a:schemeClr val="accent4">
                    <a:lumMod val="75000"/>
                  </a:schemeClr>
                </a:solidFill>
              </a:rPr>
              <a:t>GAT GGT CGT  </a:t>
            </a:r>
            <a:r>
              <a:rPr lang="es-ES" sz="2400" b="1" dirty="0" smtClean="0">
                <a:solidFill>
                  <a:srgbClr val="FF0000"/>
                </a:solidFill>
              </a:rPr>
              <a:t>T</a:t>
            </a:r>
            <a:r>
              <a:rPr lang="es-ES" sz="2000" dirty="0" smtClean="0">
                <a:solidFill>
                  <a:schemeClr val="accent4">
                    <a:lumMod val="75000"/>
                  </a:schemeClr>
                </a:solidFill>
              </a:rPr>
              <a:t>CA  GAC GTC  TTG  T </a:t>
            </a:r>
          </a:p>
          <a:p>
            <a:pPr marL="514350" indent="-514350">
              <a:buNone/>
            </a:pPr>
            <a:r>
              <a:rPr lang="es-ES" sz="2000" dirty="0" smtClean="0"/>
              <a:t>ARN m:</a:t>
            </a:r>
            <a:r>
              <a:rPr lang="es-ES" sz="2000" dirty="0" smtClean="0">
                <a:solidFill>
                  <a:schemeClr val="accent4">
                    <a:lumMod val="75000"/>
                  </a:schemeClr>
                </a:solidFill>
              </a:rPr>
              <a:t> 	CUA CCA GCA </a:t>
            </a:r>
            <a:r>
              <a:rPr lang="es-ES" sz="2400" dirty="0" smtClean="0">
                <a:solidFill>
                  <a:srgbClr val="FF0000"/>
                </a:solidFill>
              </a:rPr>
              <a:t>A</a:t>
            </a:r>
            <a:r>
              <a:rPr lang="es-ES" sz="2000" dirty="0" smtClean="0">
                <a:solidFill>
                  <a:srgbClr val="FF0000"/>
                </a:solidFill>
              </a:rPr>
              <a:t>GU CUG CAG AAC   A </a:t>
            </a:r>
          </a:p>
          <a:p>
            <a:pPr marL="514350" indent="-514350">
              <a:buNone/>
            </a:pPr>
            <a:r>
              <a:rPr lang="es-ES" sz="2000" dirty="0" smtClean="0">
                <a:solidFill>
                  <a:schemeClr val="accent4">
                    <a:lumMod val="75000"/>
                  </a:schemeClr>
                </a:solidFill>
              </a:rPr>
              <a:t>PROT:		leu    pro    ala    </a:t>
            </a:r>
            <a:r>
              <a:rPr lang="es-ES" sz="2000" dirty="0" smtClean="0">
                <a:solidFill>
                  <a:srgbClr val="FF0000"/>
                </a:solidFill>
              </a:rPr>
              <a:t>ser     leu   </a:t>
            </a:r>
            <a:r>
              <a:rPr lang="es-ES" sz="2000" dirty="0" err="1" smtClean="0">
                <a:solidFill>
                  <a:srgbClr val="FF0000"/>
                </a:solidFill>
              </a:rPr>
              <a:t>gln</a:t>
            </a:r>
            <a:r>
              <a:rPr lang="es-ES" sz="2000" dirty="0" smtClean="0">
                <a:solidFill>
                  <a:srgbClr val="FF0000"/>
                </a:solidFill>
              </a:rPr>
              <a:t>    </a:t>
            </a:r>
            <a:r>
              <a:rPr lang="es-ES" sz="2000" dirty="0" err="1" smtClean="0">
                <a:solidFill>
                  <a:srgbClr val="FF0000"/>
                </a:solidFill>
              </a:rPr>
              <a:t>asn</a:t>
            </a:r>
            <a:endParaRPr lang="es-ES" sz="2000" dirty="0" smtClean="0">
              <a:solidFill>
                <a:srgbClr val="FF0000"/>
              </a:solidFill>
            </a:endParaRPr>
          </a:p>
          <a:p>
            <a:pPr>
              <a:buNone/>
            </a:pPr>
            <a:r>
              <a:rPr lang="es-ES" dirty="0" err="1" smtClean="0"/>
              <a:t>Deleción</a:t>
            </a:r>
            <a:r>
              <a:rPr lang="es-ES" dirty="0" smtClean="0"/>
              <a:t>:</a:t>
            </a:r>
          </a:p>
          <a:p>
            <a:pPr>
              <a:buNone/>
            </a:pPr>
            <a:endParaRPr lang="es-ES" dirty="0" smtClean="0"/>
          </a:p>
          <a:p>
            <a:pPr marL="514350" indent="-514350">
              <a:buNone/>
            </a:pPr>
            <a:r>
              <a:rPr lang="es-ES" sz="2000" dirty="0" smtClean="0"/>
              <a:t>ADN:  		</a:t>
            </a:r>
            <a:r>
              <a:rPr lang="es-ES" sz="2000" dirty="0" smtClean="0">
                <a:solidFill>
                  <a:schemeClr val="accent4">
                    <a:lumMod val="75000"/>
                  </a:schemeClr>
                </a:solidFill>
              </a:rPr>
              <a:t>GAT GGT CGT CAG AC  TCT TGT </a:t>
            </a:r>
          </a:p>
          <a:p>
            <a:pPr marL="514350" indent="-514350">
              <a:buNone/>
            </a:pPr>
            <a:r>
              <a:rPr lang="es-ES" sz="2000" dirty="0" smtClean="0">
                <a:solidFill>
                  <a:schemeClr val="accent4">
                    <a:lumMod val="75000"/>
                  </a:schemeClr>
                </a:solidFill>
              </a:rPr>
              <a:t>ADN  		GAT GGT CGT CAG  AC</a:t>
            </a:r>
            <a:r>
              <a:rPr lang="es-ES" sz="2000" dirty="0" smtClean="0">
                <a:solidFill>
                  <a:srgbClr val="FF0000"/>
                </a:solidFill>
              </a:rPr>
              <a:t>T  CTT  GT</a:t>
            </a:r>
          </a:p>
          <a:p>
            <a:pPr marL="514350" indent="-514350">
              <a:buNone/>
            </a:pPr>
            <a:r>
              <a:rPr lang="es-ES" sz="2000" dirty="0" smtClean="0"/>
              <a:t>ARN m:</a:t>
            </a:r>
            <a:r>
              <a:rPr lang="es-ES" sz="2000" dirty="0" smtClean="0">
                <a:solidFill>
                  <a:schemeClr val="accent4">
                    <a:lumMod val="75000"/>
                  </a:schemeClr>
                </a:solidFill>
              </a:rPr>
              <a:t> 	CUA CCA GCA GUC </a:t>
            </a:r>
            <a:r>
              <a:rPr lang="es-ES" sz="2000" dirty="0" smtClean="0">
                <a:solidFill>
                  <a:srgbClr val="FF0000"/>
                </a:solidFill>
              </a:rPr>
              <a:t>UGA GAA CA</a:t>
            </a:r>
          </a:p>
          <a:p>
            <a:pPr marL="514350" indent="-514350">
              <a:buNone/>
            </a:pPr>
            <a:r>
              <a:rPr lang="es-ES" sz="2000" dirty="0" smtClean="0">
                <a:solidFill>
                  <a:schemeClr val="accent4">
                    <a:lumMod val="75000"/>
                  </a:schemeClr>
                </a:solidFill>
              </a:rPr>
              <a:t>PROT:		leu    pro  ala   val    PARADA</a:t>
            </a:r>
          </a:p>
          <a:p>
            <a:pPr>
              <a:buNone/>
            </a:pPr>
            <a:endParaRPr lang="es-ES" sz="20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down)">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down)">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grpId="0" nodeType="clickEffect">
                                  <p:stCondLst>
                                    <p:cond delay="0"/>
                                  </p:stCondLst>
                                  <p:childTnLst>
                                    <p:set>
                                      <p:cBhvr>
                                        <p:cTn id="31" dur="1" fill="hold">
                                          <p:stCondLst>
                                            <p:cond delay="0"/>
                                          </p:stCondLst>
                                        </p:cTn>
                                        <p:tgtEl>
                                          <p:spTgt spid="3">
                                            <p:txEl>
                                              <p:pRg st="6" end="6"/>
                                            </p:txEl>
                                          </p:spTgt>
                                        </p:tgtEl>
                                        <p:attrNameLst>
                                          <p:attrName>style.visibility</p:attrName>
                                        </p:attrNameLst>
                                      </p:cBhvr>
                                      <p:to>
                                        <p:strVal val="visible"/>
                                      </p:to>
                                    </p:set>
                                    <p:animEffect transition="in" filter="wipe(down)">
                                      <p:cBhvr>
                                        <p:cTn id="32" dur="500"/>
                                        <p:tgtEl>
                                          <p:spTgt spid="3">
                                            <p:txEl>
                                              <p:pRg st="6" end="6"/>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4" fill="hold" grpId="0" nodeType="clickEffect">
                                  <p:stCondLst>
                                    <p:cond delay="0"/>
                                  </p:stCondLst>
                                  <p:childTnLst>
                                    <p:set>
                                      <p:cBhvr>
                                        <p:cTn id="36" dur="1" fill="hold">
                                          <p:stCondLst>
                                            <p:cond delay="0"/>
                                          </p:stCondLst>
                                        </p:cTn>
                                        <p:tgtEl>
                                          <p:spTgt spid="3">
                                            <p:txEl>
                                              <p:pRg st="7" end="7"/>
                                            </p:txEl>
                                          </p:spTgt>
                                        </p:tgtEl>
                                        <p:attrNameLst>
                                          <p:attrName>style.visibility</p:attrName>
                                        </p:attrNameLst>
                                      </p:cBhvr>
                                      <p:to>
                                        <p:strVal val="visible"/>
                                      </p:to>
                                    </p:set>
                                    <p:animEffect transition="in" filter="wipe(down)">
                                      <p:cBhvr>
                                        <p:cTn id="37" dur="500"/>
                                        <p:tgtEl>
                                          <p:spTgt spid="3">
                                            <p:txEl>
                                              <p:pRg st="7" end="7"/>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4" fill="hold" grpId="0" nodeType="clickEffect">
                                  <p:stCondLst>
                                    <p:cond delay="0"/>
                                  </p:stCondLst>
                                  <p:childTnLst>
                                    <p:set>
                                      <p:cBhvr>
                                        <p:cTn id="41" dur="1" fill="hold">
                                          <p:stCondLst>
                                            <p:cond delay="0"/>
                                          </p:stCondLst>
                                        </p:cTn>
                                        <p:tgtEl>
                                          <p:spTgt spid="3">
                                            <p:txEl>
                                              <p:pRg st="8" end="8"/>
                                            </p:txEl>
                                          </p:spTgt>
                                        </p:tgtEl>
                                        <p:attrNameLst>
                                          <p:attrName>style.visibility</p:attrName>
                                        </p:attrNameLst>
                                      </p:cBhvr>
                                      <p:to>
                                        <p:strVal val="visible"/>
                                      </p:to>
                                    </p:set>
                                    <p:animEffect transition="in" filter="wipe(down)">
                                      <p:cBhvr>
                                        <p:cTn id="42" dur="500"/>
                                        <p:tgtEl>
                                          <p:spTgt spid="3">
                                            <p:txEl>
                                              <p:pRg st="8" end="8"/>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22" presetClass="entr" presetSubtype="4" fill="hold" grpId="0" nodeType="clickEffect">
                                  <p:stCondLst>
                                    <p:cond delay="0"/>
                                  </p:stCondLst>
                                  <p:childTnLst>
                                    <p:set>
                                      <p:cBhvr>
                                        <p:cTn id="46" dur="1" fill="hold">
                                          <p:stCondLst>
                                            <p:cond delay="0"/>
                                          </p:stCondLst>
                                        </p:cTn>
                                        <p:tgtEl>
                                          <p:spTgt spid="3">
                                            <p:txEl>
                                              <p:pRg st="9" end="9"/>
                                            </p:txEl>
                                          </p:spTgt>
                                        </p:tgtEl>
                                        <p:attrNameLst>
                                          <p:attrName>style.visibility</p:attrName>
                                        </p:attrNameLst>
                                      </p:cBhvr>
                                      <p:to>
                                        <p:strVal val="visible"/>
                                      </p:to>
                                    </p:set>
                                    <p:animEffect transition="in" filter="wipe(down)">
                                      <p:cBhvr>
                                        <p:cTn id="47" dur="500"/>
                                        <p:tgtEl>
                                          <p:spTgt spid="3">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Título"/>
          <p:cNvSpPr>
            <a:spLocks noGrp="1"/>
          </p:cNvSpPr>
          <p:nvPr>
            <p:ph type="ctrTitle"/>
          </p:nvPr>
        </p:nvSpPr>
        <p:spPr>
          <a:xfrm>
            <a:off x="533400" y="857232"/>
            <a:ext cx="7851648" cy="1643074"/>
          </a:xfrm>
        </p:spPr>
        <p:txBody>
          <a:bodyPr>
            <a:normAutofit/>
          </a:bodyPr>
          <a:lstStyle/>
          <a:p>
            <a:r>
              <a:rPr lang="es-ES" sz="5400" dirty="0" smtClean="0"/>
              <a:t>MUTACIONES GENÓMICAS</a:t>
            </a:r>
            <a:endParaRPr lang="es-ES" sz="5400" dirty="0"/>
          </a:p>
        </p:txBody>
      </p:sp>
      <p:sp>
        <p:nvSpPr>
          <p:cNvPr id="5" name="4 Subtítulo"/>
          <p:cNvSpPr>
            <a:spLocks noGrp="1"/>
          </p:cNvSpPr>
          <p:nvPr>
            <p:ph type="subTitle" idx="1"/>
          </p:nvPr>
        </p:nvSpPr>
        <p:spPr>
          <a:xfrm>
            <a:off x="533400" y="2500306"/>
            <a:ext cx="8110566" cy="3929090"/>
          </a:xfrm>
        </p:spPr>
        <p:txBody>
          <a:bodyPr>
            <a:normAutofit lnSpcReduction="10000"/>
          </a:bodyPr>
          <a:lstStyle/>
          <a:p>
            <a:pPr algn="l">
              <a:buFont typeface="Wingdings" pitchFamily="2" charset="2"/>
              <a:buChar char="ü"/>
            </a:pPr>
            <a:r>
              <a:rPr lang="es-ES" dirty="0" smtClean="0"/>
              <a:t>Son variaciones en el número normal de cromosomas de una especie.</a:t>
            </a:r>
          </a:p>
          <a:p>
            <a:pPr algn="l">
              <a:buFont typeface="Wingdings" pitchFamily="2" charset="2"/>
              <a:buChar char="ü"/>
            </a:pPr>
            <a:r>
              <a:rPr lang="es-ES" dirty="0" smtClean="0"/>
              <a:t>Se producen por una segregación anómala  de los cromosomas o las </a:t>
            </a:r>
            <a:r>
              <a:rPr lang="es-ES" dirty="0" err="1" smtClean="0"/>
              <a:t>cromátidas</a:t>
            </a:r>
            <a:r>
              <a:rPr lang="es-ES" dirty="0" smtClean="0"/>
              <a:t> durante la meiosis.</a:t>
            </a:r>
          </a:p>
          <a:p>
            <a:pPr algn="l">
              <a:buFont typeface="Wingdings" pitchFamily="2" charset="2"/>
              <a:buChar char="ü"/>
            </a:pPr>
            <a:r>
              <a:rPr lang="es-ES" dirty="0" smtClean="0"/>
              <a:t>Pueden ser: </a:t>
            </a:r>
          </a:p>
          <a:p>
            <a:pPr marL="514350" indent="-514350" algn="l">
              <a:buFont typeface="+mj-lt"/>
              <a:buAutoNum type="arabicPeriod"/>
            </a:pPr>
            <a:r>
              <a:rPr lang="es-ES" dirty="0" err="1" smtClean="0"/>
              <a:t>Euploidías</a:t>
            </a:r>
            <a:r>
              <a:rPr lang="es-ES" dirty="0" smtClean="0"/>
              <a:t>: se altera el número de dotaciones cromosómicas.</a:t>
            </a:r>
          </a:p>
          <a:p>
            <a:pPr marL="514350" indent="-514350" algn="l">
              <a:buFont typeface="+mj-lt"/>
              <a:buAutoNum type="arabicPeriod"/>
            </a:pPr>
            <a:r>
              <a:rPr lang="es-ES" dirty="0" err="1" smtClean="0"/>
              <a:t>Aneuoploidías</a:t>
            </a:r>
            <a:r>
              <a:rPr lang="es-ES" dirty="0" smtClean="0"/>
              <a:t>: aparece algún cromosoma de más o de menos</a:t>
            </a:r>
            <a:endParaRPr lang="es-E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704088"/>
            <a:ext cx="8229600" cy="438896"/>
          </a:xfrm>
        </p:spPr>
        <p:txBody>
          <a:bodyPr>
            <a:normAutofit/>
          </a:bodyPr>
          <a:lstStyle/>
          <a:p>
            <a:r>
              <a:rPr lang="es-ES" sz="2400" dirty="0" smtClean="0">
                <a:solidFill>
                  <a:srgbClr val="FF6600"/>
                </a:solidFill>
              </a:rPr>
              <a:t>ANEUPLOIDÍAS. TRISOMÍAS. SÍNDROME DE DOWN</a:t>
            </a:r>
            <a:endParaRPr lang="es-ES" sz="2400" dirty="0">
              <a:solidFill>
                <a:srgbClr val="FF6600"/>
              </a:solidFill>
            </a:endParaRPr>
          </a:p>
        </p:txBody>
      </p:sp>
      <p:pic>
        <p:nvPicPr>
          <p:cNvPr id="1028" name="Picture 4" descr="http://www.bbc.co.uk/portuguese/especial/images/1030_down/1104346_down5.jpg"/>
          <p:cNvPicPr>
            <a:picLocks noChangeAspect="1" noChangeArrowheads="1"/>
          </p:cNvPicPr>
          <p:nvPr/>
        </p:nvPicPr>
        <p:blipFill>
          <a:blip r:embed="rId2"/>
          <a:srcRect/>
          <a:stretch>
            <a:fillRect/>
          </a:stretch>
        </p:blipFill>
        <p:spPr bwMode="auto">
          <a:xfrm>
            <a:off x="500014" y="1428736"/>
            <a:ext cx="3714776" cy="3714776"/>
          </a:xfrm>
          <a:prstGeom prst="rect">
            <a:avLst/>
          </a:prstGeom>
          <a:noFill/>
        </p:spPr>
      </p:pic>
      <p:sp>
        <p:nvSpPr>
          <p:cNvPr id="6" name="5 CuadroTexto"/>
          <p:cNvSpPr txBox="1"/>
          <p:nvPr/>
        </p:nvSpPr>
        <p:spPr>
          <a:xfrm>
            <a:off x="4429124" y="1142984"/>
            <a:ext cx="3214710" cy="400110"/>
          </a:xfrm>
          <a:prstGeom prst="rect">
            <a:avLst/>
          </a:prstGeom>
          <a:noFill/>
        </p:spPr>
        <p:txBody>
          <a:bodyPr wrap="square" rtlCol="0">
            <a:spAutoFit/>
          </a:bodyPr>
          <a:lstStyle/>
          <a:p>
            <a:r>
              <a:rPr lang="es-ES" sz="2000" dirty="0" err="1" smtClean="0"/>
              <a:t>Trisomía</a:t>
            </a:r>
            <a:r>
              <a:rPr lang="es-ES" sz="2000" dirty="0" smtClean="0"/>
              <a:t> del 21.</a:t>
            </a:r>
            <a:endParaRPr lang="es-ES" sz="2000" dirty="0"/>
          </a:p>
        </p:txBody>
      </p:sp>
      <p:sp>
        <p:nvSpPr>
          <p:cNvPr id="9" name="8 CuadroTexto"/>
          <p:cNvSpPr txBox="1"/>
          <p:nvPr/>
        </p:nvSpPr>
        <p:spPr>
          <a:xfrm>
            <a:off x="5286348" y="2571744"/>
            <a:ext cx="3857652" cy="369332"/>
          </a:xfrm>
          <a:prstGeom prst="rect">
            <a:avLst/>
          </a:prstGeom>
          <a:noFill/>
        </p:spPr>
        <p:txBody>
          <a:bodyPr wrap="square" rtlCol="0">
            <a:spAutoFit/>
          </a:bodyPr>
          <a:lstStyle/>
          <a:p>
            <a:endParaRPr lang="es-ES" dirty="0"/>
          </a:p>
        </p:txBody>
      </p:sp>
      <p:sp>
        <p:nvSpPr>
          <p:cNvPr id="10" name="9 Rectángulo"/>
          <p:cNvSpPr/>
          <p:nvPr/>
        </p:nvSpPr>
        <p:spPr>
          <a:xfrm>
            <a:off x="4286248" y="1502688"/>
            <a:ext cx="4572000" cy="4278094"/>
          </a:xfrm>
          <a:prstGeom prst="rect">
            <a:avLst/>
          </a:prstGeom>
        </p:spPr>
        <p:txBody>
          <a:bodyPr wrap="square">
            <a:spAutoFit/>
          </a:bodyPr>
          <a:lstStyle/>
          <a:p>
            <a:r>
              <a:rPr lang="es-ES" sz="1600" dirty="0" smtClean="0"/>
              <a:t>El </a:t>
            </a:r>
            <a:r>
              <a:rPr lang="es-ES" sz="1600" b="1" dirty="0" smtClean="0"/>
              <a:t>síndrome de Down</a:t>
            </a:r>
            <a:r>
              <a:rPr lang="es-ES" sz="1600" dirty="0" smtClean="0"/>
              <a:t>  es un trastorno </a:t>
            </a:r>
            <a:r>
              <a:rPr lang="es-ES" sz="1600" dirty="0" smtClean="0">
                <a:hlinkClick r:id="rId3" action="ppaction://hlinkfile" tooltip="Genético"/>
              </a:rPr>
              <a:t>genético</a:t>
            </a:r>
            <a:r>
              <a:rPr lang="es-ES" sz="1600" dirty="0" smtClean="0"/>
              <a:t> causado por la presencia de una copia extra del </a:t>
            </a:r>
            <a:r>
              <a:rPr lang="es-ES" sz="1600" dirty="0" smtClean="0">
                <a:hlinkClick r:id="rId4" action="ppaction://hlinkfile" tooltip="Cromosoma 21"/>
              </a:rPr>
              <a:t>cromosoma 21</a:t>
            </a:r>
            <a:r>
              <a:rPr lang="es-ES" sz="1600" dirty="0" smtClean="0"/>
              <a:t> (o una parte del mismo), en vez de los dos habituales ,caracterizado por la presencia de un grado variable de </a:t>
            </a:r>
            <a:r>
              <a:rPr lang="es-ES" sz="1600" dirty="0" smtClean="0">
                <a:hlinkClick r:id="rId5" action="ppaction://hlinkfile" tooltip="Retraso mental"/>
              </a:rPr>
              <a:t>retraso mental</a:t>
            </a:r>
            <a:r>
              <a:rPr lang="es-ES" sz="1600" dirty="0" smtClean="0"/>
              <a:t> y unos rasgos físicos peculiares que le dan un aspecto reconocible. </a:t>
            </a:r>
          </a:p>
          <a:p>
            <a:r>
              <a:rPr lang="es-ES" sz="1600" dirty="0" smtClean="0"/>
              <a:t>No se conocen con exactitud las causas que provocan el exceso cromosómico, aunque se relaciona </a:t>
            </a:r>
            <a:r>
              <a:rPr lang="es-ES" sz="1600" dirty="0" smtClean="0">
                <a:hlinkClick r:id="rId6" action="ppaction://hlinkfile" tooltip="Estadística"/>
              </a:rPr>
              <a:t>estadísticamente</a:t>
            </a:r>
            <a:r>
              <a:rPr lang="es-ES" sz="1600" dirty="0" smtClean="0"/>
              <a:t> con una edad materna superior a los 35 años. </a:t>
            </a:r>
          </a:p>
          <a:p>
            <a:r>
              <a:rPr lang="es-ES" sz="1600" dirty="0" smtClean="0"/>
              <a:t>Las personas con Síndrome de Down tienen una probabilidad algo superior a la de la población general de padecer algunas patologías, especialmente de </a:t>
            </a:r>
            <a:r>
              <a:rPr lang="es-ES" sz="1600" dirty="0" smtClean="0">
                <a:hlinkClick r:id="rId7" action="ppaction://hlinkfile" tooltip="Corazón"/>
              </a:rPr>
              <a:t>corazón</a:t>
            </a:r>
            <a:r>
              <a:rPr lang="es-ES" sz="1600" dirty="0" smtClean="0"/>
              <a:t>, </a:t>
            </a:r>
            <a:r>
              <a:rPr lang="es-ES" sz="1600" dirty="0" smtClean="0">
                <a:hlinkClick r:id="rId8" action="ppaction://hlinkfile" tooltip="Sistema digestivo"/>
              </a:rPr>
              <a:t>sistema digestivo</a:t>
            </a:r>
            <a:r>
              <a:rPr lang="es-ES" sz="1600" dirty="0" smtClean="0"/>
              <a:t> y </a:t>
            </a:r>
            <a:r>
              <a:rPr lang="es-ES" sz="1600" dirty="0" smtClean="0">
                <a:hlinkClick r:id="rId9" action="ppaction://hlinkfile" tooltip="Sistema endocrino"/>
              </a:rPr>
              <a:t>sistema endocrino</a:t>
            </a:r>
            <a:r>
              <a:rPr lang="es-ES" sz="1600" dirty="0" smtClean="0"/>
              <a:t>, debido al exceso de </a:t>
            </a:r>
            <a:r>
              <a:rPr lang="es-ES" sz="1600" dirty="0" smtClean="0">
                <a:hlinkClick r:id="rId10" action="ppaction://hlinkfile" tooltip="Proteínas"/>
              </a:rPr>
              <a:t>proteínas</a:t>
            </a:r>
            <a:r>
              <a:rPr lang="es-ES" sz="1600" dirty="0" smtClean="0"/>
              <a:t> sintetizadas por el cromosoma de más.</a:t>
            </a:r>
            <a:endParaRPr lang="es-ES" sz="16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285720" y="704088"/>
            <a:ext cx="8401080" cy="581772"/>
          </a:xfrm>
        </p:spPr>
        <p:txBody>
          <a:bodyPr>
            <a:normAutofit/>
          </a:bodyPr>
          <a:lstStyle/>
          <a:p>
            <a:r>
              <a:rPr lang="es-ES" sz="2000" b="1" dirty="0" smtClean="0">
                <a:solidFill>
                  <a:srgbClr val="FF6600"/>
                </a:solidFill>
              </a:rPr>
              <a:t>ANEUPLOIDÍAS. TRISOMÍAS. SÍNDROME EDWADRS. TRISOMÍA DEL  18</a:t>
            </a:r>
            <a:endParaRPr lang="es-ES" sz="2000" b="1" dirty="0"/>
          </a:p>
        </p:txBody>
      </p:sp>
      <p:sp>
        <p:nvSpPr>
          <p:cNvPr id="3" name="2 Marcador de contenido"/>
          <p:cNvSpPr>
            <a:spLocks noGrp="1"/>
          </p:cNvSpPr>
          <p:nvPr>
            <p:ph idx="1"/>
          </p:nvPr>
        </p:nvSpPr>
        <p:spPr/>
        <p:txBody>
          <a:bodyPr/>
          <a:lstStyle/>
          <a:p>
            <a:endParaRPr lang="es-ES" dirty="0"/>
          </a:p>
        </p:txBody>
      </p:sp>
      <p:pic>
        <p:nvPicPr>
          <p:cNvPr id="28674" name="Picture 2" descr="http://tomatetumedicina.files.wordpress.com/2007/12/sx-edwars-2.jpg"/>
          <p:cNvPicPr>
            <a:picLocks noChangeAspect="1" noChangeArrowheads="1"/>
          </p:cNvPicPr>
          <p:nvPr/>
        </p:nvPicPr>
        <p:blipFill>
          <a:blip r:embed="rId2"/>
          <a:srcRect/>
          <a:stretch>
            <a:fillRect/>
          </a:stretch>
        </p:blipFill>
        <p:spPr bwMode="auto">
          <a:xfrm>
            <a:off x="1000100" y="1643050"/>
            <a:ext cx="6143668" cy="4607751"/>
          </a:xfrm>
          <a:prstGeom prst="rect">
            <a:avLst/>
          </a:prstGeom>
          <a:noFill/>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704088"/>
            <a:ext cx="8229600" cy="296020"/>
          </a:xfrm>
        </p:spPr>
        <p:txBody>
          <a:bodyPr>
            <a:normAutofit fontScale="90000"/>
          </a:bodyPr>
          <a:lstStyle/>
          <a:p>
            <a:r>
              <a:rPr lang="es-ES" sz="2000" b="1" dirty="0" smtClean="0">
                <a:solidFill>
                  <a:srgbClr val="FF6600"/>
                </a:solidFill>
              </a:rPr>
              <a:t>ANEUPLOIDÍAS. TRISOMÍAS. SÍNDROME EDWADRS. TRISOMÍA DEL  18</a:t>
            </a:r>
            <a:endParaRPr lang="es-ES" sz="2000" dirty="0"/>
          </a:p>
        </p:txBody>
      </p:sp>
      <p:sp>
        <p:nvSpPr>
          <p:cNvPr id="3" name="2 Marcador de contenido"/>
          <p:cNvSpPr>
            <a:spLocks noGrp="1"/>
          </p:cNvSpPr>
          <p:nvPr>
            <p:ph idx="1"/>
          </p:nvPr>
        </p:nvSpPr>
        <p:spPr>
          <a:xfrm>
            <a:off x="457200" y="1142984"/>
            <a:ext cx="8229600" cy="5181616"/>
          </a:xfrm>
        </p:spPr>
        <p:txBody>
          <a:bodyPr>
            <a:normAutofit fontScale="70000" lnSpcReduction="20000"/>
          </a:bodyPr>
          <a:lstStyle/>
          <a:p>
            <a:r>
              <a:rPr lang="es-ES" dirty="0" smtClean="0">
                <a:latin typeface="+mj-lt"/>
              </a:rPr>
              <a:t>La </a:t>
            </a:r>
            <a:r>
              <a:rPr lang="es-ES" dirty="0" smtClean="0">
                <a:latin typeface="+mj-lt"/>
                <a:hlinkClick r:id="rId2" action="ppaction://hlinkfile" tooltip="Enfermedad"/>
              </a:rPr>
              <a:t>enfermedad</a:t>
            </a:r>
            <a:r>
              <a:rPr lang="es-ES" dirty="0" smtClean="0">
                <a:latin typeface="+mj-lt"/>
              </a:rPr>
              <a:t> se ha descrito hasta el momento con mayor frecuencia en mujeres de edad avanzada por sobre los 35 años, aunque puede presentarse en embarazos de mujeres </a:t>
            </a:r>
            <a:r>
              <a:rPr lang="es-ES" dirty="0" err="1" smtClean="0">
                <a:latin typeface="+mj-lt"/>
              </a:rPr>
              <a:t>jovenes</a:t>
            </a:r>
            <a:r>
              <a:rPr lang="es-ES" dirty="0" smtClean="0">
                <a:latin typeface="+mj-lt"/>
              </a:rPr>
              <a:t>.</a:t>
            </a:r>
          </a:p>
          <a:p>
            <a:r>
              <a:rPr lang="es-ES" dirty="0" smtClean="0">
                <a:latin typeface="+mj-lt"/>
              </a:rPr>
              <a:t>Es causado por la presencia de un cromosoma número 18 adicional que lleva a que se presenten múltiples anomalías, muchas de las cuales hacen que sea difícil que el niño sobreviva más allá de unos cuantos meses. </a:t>
            </a:r>
          </a:p>
          <a:p>
            <a:pPr>
              <a:buNone/>
            </a:pPr>
            <a:r>
              <a:rPr lang="es-ES" dirty="0" smtClean="0">
                <a:latin typeface="+mj-lt"/>
              </a:rPr>
              <a:t> </a:t>
            </a:r>
            <a:r>
              <a:rPr lang="es-ES" b="1" dirty="0" smtClean="0">
                <a:latin typeface="+mj-lt"/>
              </a:rPr>
              <a:t>Síntomas</a:t>
            </a:r>
          </a:p>
          <a:p>
            <a:pPr>
              <a:buFont typeface="Wingdings" pitchFamily="2" charset="2"/>
              <a:buChar char="ü"/>
            </a:pPr>
            <a:r>
              <a:rPr lang="es-ES" dirty="0" smtClean="0">
                <a:latin typeface="+mj-lt"/>
              </a:rPr>
              <a:t>El útero de la mujer embarazada parece inusualmente grande </a:t>
            </a:r>
          </a:p>
          <a:p>
            <a:pPr>
              <a:buFont typeface="Wingdings" pitchFamily="2" charset="2"/>
              <a:buChar char="ü"/>
            </a:pPr>
            <a:r>
              <a:rPr lang="es-ES" dirty="0" smtClean="0">
                <a:latin typeface="+mj-lt"/>
              </a:rPr>
              <a:t>Niño con bajo peso al nacer </a:t>
            </a:r>
          </a:p>
          <a:p>
            <a:pPr>
              <a:buFont typeface="Wingdings" pitchFamily="2" charset="2"/>
              <a:buChar char="ü"/>
            </a:pPr>
            <a:r>
              <a:rPr lang="es-ES" dirty="0" smtClean="0">
                <a:latin typeface="+mj-lt"/>
              </a:rPr>
              <a:t>Retardo mental </a:t>
            </a:r>
          </a:p>
          <a:p>
            <a:pPr>
              <a:buFont typeface="Wingdings" pitchFamily="2" charset="2"/>
              <a:buChar char="ü"/>
            </a:pPr>
            <a:r>
              <a:rPr lang="es-ES" dirty="0" smtClean="0">
                <a:latin typeface="+mj-lt"/>
              </a:rPr>
              <a:t>Orejas de implantación baja </a:t>
            </a:r>
          </a:p>
          <a:p>
            <a:pPr>
              <a:buFont typeface="Wingdings" pitchFamily="2" charset="2"/>
              <a:buChar char="ü"/>
            </a:pPr>
            <a:r>
              <a:rPr lang="es-ES" dirty="0" smtClean="0">
                <a:latin typeface="+mj-lt"/>
              </a:rPr>
              <a:t>Mandíbula pequeña (</a:t>
            </a:r>
            <a:r>
              <a:rPr lang="es-ES" dirty="0" err="1" smtClean="0">
                <a:latin typeface="+mj-lt"/>
              </a:rPr>
              <a:t>micrognatia</a:t>
            </a:r>
            <a:r>
              <a:rPr lang="es-ES" dirty="0" smtClean="0">
                <a:latin typeface="+mj-lt"/>
              </a:rPr>
              <a:t>) </a:t>
            </a:r>
          </a:p>
          <a:p>
            <a:pPr>
              <a:buFont typeface="Wingdings" pitchFamily="2" charset="2"/>
              <a:buChar char="ü"/>
            </a:pPr>
            <a:r>
              <a:rPr lang="es-ES" dirty="0" smtClean="0">
                <a:latin typeface="+mj-lt"/>
              </a:rPr>
              <a:t>Puños bien cerrados </a:t>
            </a:r>
          </a:p>
          <a:p>
            <a:pPr>
              <a:buFont typeface="Wingdings" pitchFamily="2" charset="2"/>
              <a:buChar char="ü"/>
            </a:pPr>
            <a:r>
              <a:rPr lang="es-ES" dirty="0" smtClean="0">
                <a:latin typeface="+mj-lt"/>
              </a:rPr>
              <a:t>Uñas </a:t>
            </a:r>
            <a:r>
              <a:rPr lang="es-ES" dirty="0" err="1" smtClean="0">
                <a:latin typeface="+mj-lt"/>
              </a:rPr>
              <a:t>hipoplásicas</a:t>
            </a:r>
            <a:r>
              <a:rPr lang="es-ES" dirty="0" smtClean="0">
                <a:latin typeface="+mj-lt"/>
              </a:rPr>
              <a:t> (subdesarrolladas) </a:t>
            </a:r>
          </a:p>
          <a:p>
            <a:pPr>
              <a:buFont typeface="Wingdings" pitchFamily="2" charset="2"/>
              <a:buChar char="ü"/>
            </a:pPr>
            <a:r>
              <a:rPr lang="es-ES" dirty="0" smtClean="0">
                <a:latin typeface="+mj-lt"/>
                <a:hlinkClick r:id="rId3" action="ppaction://hlinkfile"/>
              </a:rPr>
              <a:t>Hernia umbilical</a:t>
            </a:r>
            <a:r>
              <a:rPr lang="es-ES" dirty="0" smtClean="0">
                <a:latin typeface="+mj-lt"/>
              </a:rPr>
              <a:t> o </a:t>
            </a:r>
            <a:r>
              <a:rPr lang="es-ES" dirty="0" smtClean="0">
                <a:latin typeface="+mj-lt"/>
                <a:hlinkClick r:id="rId4" action="ppaction://hlinkfile"/>
              </a:rPr>
              <a:t>hernia inguinal</a:t>
            </a:r>
            <a:r>
              <a:rPr lang="es-ES" dirty="0" smtClean="0">
                <a:latin typeface="+mj-lt"/>
              </a:rPr>
              <a:t> </a:t>
            </a:r>
          </a:p>
          <a:p>
            <a:pPr>
              <a:buFont typeface="Wingdings" pitchFamily="2" charset="2"/>
              <a:buChar char="ü"/>
            </a:pPr>
            <a:r>
              <a:rPr lang="es-ES" dirty="0" err="1" smtClean="0">
                <a:latin typeface="+mj-lt"/>
                <a:hlinkClick r:id="rId5" action="ppaction://hlinkfile"/>
              </a:rPr>
              <a:t>Diástasis</a:t>
            </a:r>
            <a:r>
              <a:rPr lang="es-ES" dirty="0" smtClean="0">
                <a:latin typeface="+mj-lt"/>
                <a:hlinkClick r:id="rId5" action="ppaction://hlinkfile"/>
              </a:rPr>
              <a:t> del recto</a:t>
            </a:r>
            <a:r>
              <a:rPr lang="es-ES" dirty="0" smtClean="0">
                <a:latin typeface="+mj-lt"/>
              </a:rPr>
              <a:t> </a:t>
            </a:r>
          </a:p>
          <a:p>
            <a:pPr>
              <a:buFont typeface="Wingdings" pitchFamily="2" charset="2"/>
              <a:buChar char="ü"/>
            </a:pPr>
            <a:r>
              <a:rPr lang="es-ES" dirty="0" smtClean="0">
                <a:latin typeface="+mj-lt"/>
              </a:rPr>
              <a:t>Criptorquidia </a:t>
            </a:r>
          </a:p>
          <a:p>
            <a:pPr>
              <a:buFont typeface="Wingdings" pitchFamily="2" charset="2"/>
              <a:buChar char="ü"/>
            </a:pPr>
            <a:r>
              <a:rPr lang="es-ES" dirty="0" smtClean="0">
                <a:latin typeface="+mj-lt"/>
              </a:rPr>
              <a:t>Piernas cruzadas (posición preferida) </a:t>
            </a:r>
          </a:p>
          <a:p>
            <a:pPr>
              <a:buFont typeface="Wingdings" pitchFamily="2" charset="2"/>
              <a:buChar char="ü"/>
            </a:pPr>
            <a:r>
              <a:rPr lang="es-ES" dirty="0" smtClean="0">
                <a:latin typeface="+mj-lt"/>
              </a:rPr>
              <a:t>Enfermedad cardíaca congénita .</a:t>
            </a:r>
          </a:p>
          <a:p>
            <a:endParaRPr lang="es-ES" dirty="0" smtClean="0"/>
          </a:p>
          <a:p>
            <a:endParaRPr lang="es-E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down)">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down)">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wipe(down)">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4"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wipe(down)">
                                      <p:cBhvr>
                                        <p:cTn id="37" dur="5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4" fill="hold" grpId="0"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wipe(down)">
                                      <p:cBhvr>
                                        <p:cTn id="42" dur="500"/>
                                        <p:tgtEl>
                                          <p:spTgt spid="3">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22" presetClass="entr" presetSubtype="4" fill="hold" grpId="0" nodeType="clickEffect">
                                  <p:stCondLst>
                                    <p:cond delay="0"/>
                                  </p:stCondLst>
                                  <p:childTnLst>
                                    <p:set>
                                      <p:cBhvr>
                                        <p:cTn id="46" dur="1" fill="hold">
                                          <p:stCondLst>
                                            <p:cond delay="0"/>
                                          </p:stCondLst>
                                        </p:cTn>
                                        <p:tgtEl>
                                          <p:spTgt spid="3">
                                            <p:txEl>
                                              <p:pRg st="8" end="8"/>
                                            </p:txEl>
                                          </p:spTgt>
                                        </p:tgtEl>
                                        <p:attrNameLst>
                                          <p:attrName>style.visibility</p:attrName>
                                        </p:attrNameLst>
                                      </p:cBhvr>
                                      <p:to>
                                        <p:strVal val="visible"/>
                                      </p:to>
                                    </p:set>
                                    <p:animEffect transition="in" filter="wipe(down)">
                                      <p:cBhvr>
                                        <p:cTn id="47" dur="500"/>
                                        <p:tgtEl>
                                          <p:spTgt spid="3">
                                            <p:txEl>
                                              <p:pRg st="8" end="8"/>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22" presetClass="entr" presetSubtype="4" fill="hold" grpId="0" nodeType="clickEffect">
                                  <p:stCondLst>
                                    <p:cond delay="0"/>
                                  </p:stCondLst>
                                  <p:childTnLst>
                                    <p:set>
                                      <p:cBhvr>
                                        <p:cTn id="51" dur="1" fill="hold">
                                          <p:stCondLst>
                                            <p:cond delay="0"/>
                                          </p:stCondLst>
                                        </p:cTn>
                                        <p:tgtEl>
                                          <p:spTgt spid="3">
                                            <p:txEl>
                                              <p:pRg st="9" end="9"/>
                                            </p:txEl>
                                          </p:spTgt>
                                        </p:tgtEl>
                                        <p:attrNameLst>
                                          <p:attrName>style.visibility</p:attrName>
                                        </p:attrNameLst>
                                      </p:cBhvr>
                                      <p:to>
                                        <p:strVal val="visible"/>
                                      </p:to>
                                    </p:set>
                                    <p:animEffect transition="in" filter="wipe(down)">
                                      <p:cBhvr>
                                        <p:cTn id="52" dur="500"/>
                                        <p:tgtEl>
                                          <p:spTgt spid="3">
                                            <p:txEl>
                                              <p:pRg st="9" end="9"/>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22" presetClass="entr" presetSubtype="4" fill="hold" grpId="0" nodeType="clickEffect">
                                  <p:stCondLst>
                                    <p:cond delay="0"/>
                                  </p:stCondLst>
                                  <p:childTnLst>
                                    <p:set>
                                      <p:cBhvr>
                                        <p:cTn id="56" dur="1" fill="hold">
                                          <p:stCondLst>
                                            <p:cond delay="0"/>
                                          </p:stCondLst>
                                        </p:cTn>
                                        <p:tgtEl>
                                          <p:spTgt spid="3">
                                            <p:txEl>
                                              <p:pRg st="10" end="10"/>
                                            </p:txEl>
                                          </p:spTgt>
                                        </p:tgtEl>
                                        <p:attrNameLst>
                                          <p:attrName>style.visibility</p:attrName>
                                        </p:attrNameLst>
                                      </p:cBhvr>
                                      <p:to>
                                        <p:strVal val="visible"/>
                                      </p:to>
                                    </p:set>
                                    <p:animEffect transition="in" filter="wipe(down)">
                                      <p:cBhvr>
                                        <p:cTn id="57" dur="500"/>
                                        <p:tgtEl>
                                          <p:spTgt spid="3">
                                            <p:txEl>
                                              <p:pRg st="10" end="10"/>
                                            </p:txEl>
                                          </p:spTgt>
                                        </p:tgtEl>
                                      </p:cBhvr>
                                    </p:animEffect>
                                  </p:childTnLst>
                                </p:cTn>
                              </p:par>
                            </p:childTnLst>
                          </p:cTn>
                        </p:par>
                      </p:childTnLst>
                    </p:cTn>
                  </p:par>
                  <p:par>
                    <p:cTn id="58" fill="hold">
                      <p:stCondLst>
                        <p:cond delay="indefinite"/>
                      </p:stCondLst>
                      <p:childTnLst>
                        <p:par>
                          <p:cTn id="59" fill="hold">
                            <p:stCondLst>
                              <p:cond delay="0"/>
                            </p:stCondLst>
                            <p:childTnLst>
                              <p:par>
                                <p:cTn id="60" presetID="22" presetClass="entr" presetSubtype="4" fill="hold" grpId="0" nodeType="clickEffect">
                                  <p:stCondLst>
                                    <p:cond delay="0"/>
                                  </p:stCondLst>
                                  <p:childTnLst>
                                    <p:set>
                                      <p:cBhvr>
                                        <p:cTn id="61" dur="1" fill="hold">
                                          <p:stCondLst>
                                            <p:cond delay="0"/>
                                          </p:stCondLst>
                                        </p:cTn>
                                        <p:tgtEl>
                                          <p:spTgt spid="3">
                                            <p:txEl>
                                              <p:pRg st="11" end="11"/>
                                            </p:txEl>
                                          </p:spTgt>
                                        </p:tgtEl>
                                        <p:attrNameLst>
                                          <p:attrName>style.visibility</p:attrName>
                                        </p:attrNameLst>
                                      </p:cBhvr>
                                      <p:to>
                                        <p:strVal val="visible"/>
                                      </p:to>
                                    </p:set>
                                    <p:animEffect transition="in" filter="wipe(down)">
                                      <p:cBhvr>
                                        <p:cTn id="62" dur="500"/>
                                        <p:tgtEl>
                                          <p:spTgt spid="3">
                                            <p:txEl>
                                              <p:pRg st="11" end="11"/>
                                            </p:txEl>
                                          </p:spTgt>
                                        </p:tgtEl>
                                      </p:cBhvr>
                                    </p:animEffect>
                                  </p:childTnLst>
                                </p:cTn>
                              </p:par>
                            </p:childTnLst>
                          </p:cTn>
                        </p:par>
                      </p:childTnLst>
                    </p:cTn>
                  </p:par>
                  <p:par>
                    <p:cTn id="63" fill="hold">
                      <p:stCondLst>
                        <p:cond delay="indefinite"/>
                      </p:stCondLst>
                      <p:childTnLst>
                        <p:par>
                          <p:cTn id="64" fill="hold">
                            <p:stCondLst>
                              <p:cond delay="0"/>
                            </p:stCondLst>
                            <p:childTnLst>
                              <p:par>
                                <p:cTn id="65" presetID="22" presetClass="entr" presetSubtype="4" fill="hold" grpId="0" nodeType="clickEffect">
                                  <p:stCondLst>
                                    <p:cond delay="0"/>
                                  </p:stCondLst>
                                  <p:childTnLst>
                                    <p:set>
                                      <p:cBhvr>
                                        <p:cTn id="66" dur="1" fill="hold">
                                          <p:stCondLst>
                                            <p:cond delay="0"/>
                                          </p:stCondLst>
                                        </p:cTn>
                                        <p:tgtEl>
                                          <p:spTgt spid="3">
                                            <p:txEl>
                                              <p:pRg st="12" end="12"/>
                                            </p:txEl>
                                          </p:spTgt>
                                        </p:tgtEl>
                                        <p:attrNameLst>
                                          <p:attrName>style.visibility</p:attrName>
                                        </p:attrNameLst>
                                      </p:cBhvr>
                                      <p:to>
                                        <p:strVal val="visible"/>
                                      </p:to>
                                    </p:set>
                                    <p:animEffect transition="in" filter="wipe(down)">
                                      <p:cBhvr>
                                        <p:cTn id="67" dur="500"/>
                                        <p:tgtEl>
                                          <p:spTgt spid="3">
                                            <p:txEl>
                                              <p:pRg st="12" end="12"/>
                                            </p:txEl>
                                          </p:spTgt>
                                        </p:tgtEl>
                                      </p:cBhvr>
                                    </p:animEffect>
                                  </p:childTnLst>
                                </p:cTn>
                              </p:par>
                            </p:childTnLst>
                          </p:cTn>
                        </p:par>
                      </p:childTnLst>
                    </p:cTn>
                  </p:par>
                  <p:par>
                    <p:cTn id="68" fill="hold">
                      <p:stCondLst>
                        <p:cond delay="indefinite"/>
                      </p:stCondLst>
                      <p:childTnLst>
                        <p:par>
                          <p:cTn id="69" fill="hold">
                            <p:stCondLst>
                              <p:cond delay="0"/>
                            </p:stCondLst>
                            <p:childTnLst>
                              <p:par>
                                <p:cTn id="70" presetID="22" presetClass="entr" presetSubtype="4" fill="hold" grpId="0" nodeType="clickEffect">
                                  <p:stCondLst>
                                    <p:cond delay="0"/>
                                  </p:stCondLst>
                                  <p:childTnLst>
                                    <p:set>
                                      <p:cBhvr>
                                        <p:cTn id="71" dur="1" fill="hold">
                                          <p:stCondLst>
                                            <p:cond delay="0"/>
                                          </p:stCondLst>
                                        </p:cTn>
                                        <p:tgtEl>
                                          <p:spTgt spid="3">
                                            <p:txEl>
                                              <p:pRg st="13" end="13"/>
                                            </p:txEl>
                                          </p:spTgt>
                                        </p:tgtEl>
                                        <p:attrNameLst>
                                          <p:attrName>style.visibility</p:attrName>
                                        </p:attrNameLst>
                                      </p:cBhvr>
                                      <p:to>
                                        <p:strVal val="visible"/>
                                      </p:to>
                                    </p:set>
                                    <p:animEffect transition="in" filter="wipe(down)">
                                      <p:cBhvr>
                                        <p:cTn id="72" dur="500"/>
                                        <p:tgtEl>
                                          <p:spTgt spid="3">
                                            <p:txEl>
                                              <p:pRg st="13" end="13"/>
                                            </p:txEl>
                                          </p:spTgt>
                                        </p:tgtEl>
                                      </p:cBhvr>
                                    </p:animEffect>
                                  </p:childTnLst>
                                </p:cTn>
                              </p:par>
                            </p:childTnLst>
                          </p:cTn>
                        </p:par>
                      </p:childTnLst>
                    </p:cTn>
                  </p:par>
                  <p:par>
                    <p:cTn id="73" fill="hold">
                      <p:stCondLst>
                        <p:cond delay="indefinite"/>
                      </p:stCondLst>
                      <p:childTnLst>
                        <p:par>
                          <p:cTn id="74" fill="hold">
                            <p:stCondLst>
                              <p:cond delay="0"/>
                            </p:stCondLst>
                            <p:childTnLst>
                              <p:par>
                                <p:cTn id="75" presetID="22" presetClass="entr" presetSubtype="4" fill="hold" grpId="0" nodeType="clickEffect">
                                  <p:stCondLst>
                                    <p:cond delay="0"/>
                                  </p:stCondLst>
                                  <p:childTnLst>
                                    <p:set>
                                      <p:cBhvr>
                                        <p:cTn id="76" dur="1" fill="hold">
                                          <p:stCondLst>
                                            <p:cond delay="0"/>
                                          </p:stCondLst>
                                        </p:cTn>
                                        <p:tgtEl>
                                          <p:spTgt spid="3">
                                            <p:txEl>
                                              <p:pRg st="14" end="14"/>
                                            </p:txEl>
                                          </p:spTgt>
                                        </p:tgtEl>
                                        <p:attrNameLst>
                                          <p:attrName>style.visibility</p:attrName>
                                        </p:attrNameLst>
                                      </p:cBhvr>
                                      <p:to>
                                        <p:strVal val="visible"/>
                                      </p:to>
                                    </p:set>
                                    <p:animEffect transition="in" filter="wipe(down)">
                                      <p:cBhvr>
                                        <p:cTn id="77" dur="500"/>
                                        <p:tgtEl>
                                          <p:spTgt spid="3">
                                            <p:txEl>
                                              <p:pRg st="14" end="1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704088"/>
            <a:ext cx="8229600" cy="224582"/>
          </a:xfrm>
        </p:spPr>
        <p:txBody>
          <a:bodyPr>
            <a:normAutofit fontScale="90000"/>
          </a:bodyPr>
          <a:lstStyle/>
          <a:p>
            <a:r>
              <a:rPr lang="es-ES" sz="2000" b="1" dirty="0" smtClean="0">
                <a:solidFill>
                  <a:srgbClr val="FF6600"/>
                </a:solidFill>
              </a:rPr>
              <a:t>ANEUPLOIDÍAS. TRISOMÍAS. SÍNDROME EDWADRS. TRISOMÍA DEL  18</a:t>
            </a:r>
            <a:endParaRPr lang="es-ES" sz="2000" dirty="0"/>
          </a:p>
        </p:txBody>
      </p:sp>
      <p:sp>
        <p:nvSpPr>
          <p:cNvPr id="3" name="2 Marcador de contenido"/>
          <p:cNvSpPr>
            <a:spLocks noGrp="1"/>
          </p:cNvSpPr>
          <p:nvPr>
            <p:ph idx="1"/>
          </p:nvPr>
        </p:nvSpPr>
        <p:spPr>
          <a:xfrm>
            <a:off x="457200" y="1142984"/>
            <a:ext cx="8229600" cy="5181616"/>
          </a:xfrm>
        </p:spPr>
        <p:txBody>
          <a:bodyPr>
            <a:normAutofit fontScale="92500"/>
          </a:bodyPr>
          <a:lstStyle/>
          <a:p>
            <a:pPr>
              <a:buNone/>
            </a:pPr>
            <a:r>
              <a:rPr lang="es-ES" b="1" dirty="0" smtClean="0">
                <a:latin typeface="+mj-lt"/>
              </a:rPr>
              <a:t>Expectativas (pronóstico)</a:t>
            </a:r>
          </a:p>
          <a:p>
            <a:r>
              <a:rPr lang="es-ES" dirty="0" smtClean="0">
                <a:latin typeface="+mj-lt"/>
              </a:rPr>
              <a:t>Las anomalías de la </a:t>
            </a:r>
            <a:r>
              <a:rPr lang="es-ES" dirty="0" err="1" smtClean="0">
                <a:latin typeface="+mj-lt"/>
              </a:rPr>
              <a:t>trisomía</a:t>
            </a:r>
            <a:r>
              <a:rPr lang="es-ES" dirty="0" smtClean="0">
                <a:latin typeface="+mj-lt"/>
              </a:rPr>
              <a:t> 18 generalmente no son compatibles con más de unos meses de vida y el cincuenta por ciento de los lactantes afectados no sobreviven más allá de la primera semana de vida. Más de diez niños han sobrevivido hasta la adolescencia, pero por lo general con limitaciones notorias. </a:t>
            </a:r>
          </a:p>
          <a:p>
            <a:pPr>
              <a:buNone/>
            </a:pPr>
            <a:r>
              <a:rPr lang="es-ES" b="1" dirty="0" smtClean="0">
                <a:latin typeface="+mj-lt"/>
              </a:rPr>
              <a:t>Prevención</a:t>
            </a:r>
          </a:p>
          <a:p>
            <a:r>
              <a:rPr lang="es-ES" dirty="0" smtClean="0">
                <a:latin typeface="+mj-lt"/>
              </a:rPr>
              <a:t>El diagnóstico prenatal de la </a:t>
            </a:r>
            <a:r>
              <a:rPr lang="es-ES" dirty="0" err="1" smtClean="0">
                <a:latin typeface="+mj-lt"/>
              </a:rPr>
              <a:t>trisomía</a:t>
            </a:r>
            <a:r>
              <a:rPr lang="es-ES" dirty="0" smtClean="0">
                <a:latin typeface="+mj-lt"/>
              </a:rPr>
              <a:t> 18 es posible con una </a:t>
            </a:r>
            <a:r>
              <a:rPr lang="es-ES" dirty="0" smtClean="0">
                <a:latin typeface="+mj-lt"/>
                <a:hlinkClick r:id="rId2" action="ppaction://hlinkfile"/>
              </a:rPr>
              <a:t>amniocentesis</a:t>
            </a:r>
            <a:r>
              <a:rPr lang="es-ES" dirty="0" smtClean="0">
                <a:latin typeface="+mj-lt"/>
              </a:rPr>
              <a:t> y estudios cromosómicos en células amnióticas. Los padres que tienen hijos con </a:t>
            </a:r>
            <a:r>
              <a:rPr lang="es-ES" dirty="0" err="1" smtClean="0">
                <a:latin typeface="+mj-lt"/>
              </a:rPr>
              <a:t>trisomía</a:t>
            </a:r>
            <a:r>
              <a:rPr lang="es-ES" dirty="0" smtClean="0">
                <a:latin typeface="+mj-lt"/>
              </a:rPr>
              <a:t> 18 por </a:t>
            </a:r>
            <a:r>
              <a:rPr lang="es-ES" dirty="0" err="1" smtClean="0">
                <a:latin typeface="+mj-lt"/>
              </a:rPr>
              <a:t>translocación</a:t>
            </a:r>
            <a:r>
              <a:rPr lang="es-ES" dirty="0" smtClean="0">
                <a:latin typeface="+mj-lt"/>
              </a:rPr>
              <a:t> deben someterse a estudios cromosómicos porque presentan un riesgo mayor de tener otro hijo con </a:t>
            </a:r>
            <a:r>
              <a:rPr lang="es-ES" dirty="0" err="1" smtClean="0">
                <a:latin typeface="+mj-lt"/>
              </a:rPr>
              <a:t>trisomía</a:t>
            </a:r>
            <a:r>
              <a:rPr lang="es-ES" dirty="0" smtClean="0">
                <a:latin typeface="+mj-lt"/>
              </a:rPr>
              <a:t> 18. </a:t>
            </a:r>
          </a:p>
          <a:p>
            <a:endParaRPr lang="es-ES" dirty="0" smtClean="0"/>
          </a:p>
          <a:p>
            <a:endParaRPr lang="es-E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down)">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704088"/>
            <a:ext cx="8229600" cy="367458"/>
          </a:xfrm>
        </p:spPr>
        <p:txBody>
          <a:bodyPr>
            <a:normAutofit/>
          </a:bodyPr>
          <a:lstStyle/>
          <a:p>
            <a:r>
              <a:rPr lang="es-ES" sz="2000" b="1" dirty="0" smtClean="0">
                <a:solidFill>
                  <a:srgbClr val="FF6600"/>
                </a:solidFill>
              </a:rPr>
              <a:t>ANEUPLOIDÍAS. TRISOMÍAS. SÍNDROME DE PATAU. TRISOMÍA DEL  13</a:t>
            </a:r>
            <a:endParaRPr lang="es-ES" sz="2000" dirty="0"/>
          </a:p>
        </p:txBody>
      </p:sp>
      <p:sp>
        <p:nvSpPr>
          <p:cNvPr id="3" name="2 Marcador de contenido"/>
          <p:cNvSpPr>
            <a:spLocks noGrp="1"/>
          </p:cNvSpPr>
          <p:nvPr>
            <p:ph idx="1"/>
          </p:nvPr>
        </p:nvSpPr>
        <p:spPr/>
        <p:txBody>
          <a:bodyPr/>
          <a:lstStyle/>
          <a:p>
            <a:endParaRPr lang="es-ES" dirty="0"/>
          </a:p>
        </p:txBody>
      </p:sp>
      <p:pic>
        <p:nvPicPr>
          <p:cNvPr id="31746" name="Picture 2" descr="http://www.bago.com.bo/sbp/revista_ped/Vol43_1/imagenes/Holoprosencefalia%201.JPG"/>
          <p:cNvPicPr>
            <a:picLocks noChangeAspect="1" noChangeArrowheads="1"/>
          </p:cNvPicPr>
          <p:nvPr/>
        </p:nvPicPr>
        <p:blipFill>
          <a:blip r:embed="rId2"/>
          <a:srcRect/>
          <a:stretch>
            <a:fillRect/>
          </a:stretch>
        </p:blipFill>
        <p:spPr bwMode="auto">
          <a:xfrm>
            <a:off x="285720" y="1857364"/>
            <a:ext cx="2571768" cy="2900320"/>
          </a:xfrm>
          <a:prstGeom prst="rect">
            <a:avLst/>
          </a:prstGeom>
          <a:noFill/>
        </p:spPr>
      </p:pic>
      <p:pic>
        <p:nvPicPr>
          <p:cNvPr id="31748" name="Picture 4" descr="http://www.fetosur.com/imagenes/cromosomico/cromo09.jpg"/>
          <p:cNvPicPr>
            <a:picLocks noChangeAspect="1" noChangeArrowheads="1"/>
          </p:cNvPicPr>
          <p:nvPr/>
        </p:nvPicPr>
        <p:blipFill>
          <a:blip r:embed="rId3"/>
          <a:srcRect/>
          <a:stretch>
            <a:fillRect/>
          </a:stretch>
        </p:blipFill>
        <p:spPr bwMode="auto">
          <a:xfrm>
            <a:off x="2786050" y="1928802"/>
            <a:ext cx="2733675" cy="2047875"/>
          </a:xfrm>
          <a:prstGeom prst="rect">
            <a:avLst/>
          </a:prstGeom>
          <a:noFill/>
        </p:spPr>
      </p:pic>
      <p:pic>
        <p:nvPicPr>
          <p:cNvPr id="31750" name="Picture 6" descr="http://www.ghente.org/imagens/ciencia/patau.gif"/>
          <p:cNvPicPr>
            <a:picLocks noChangeAspect="1" noChangeArrowheads="1"/>
          </p:cNvPicPr>
          <p:nvPr/>
        </p:nvPicPr>
        <p:blipFill>
          <a:blip r:embed="rId4"/>
          <a:srcRect/>
          <a:stretch>
            <a:fillRect/>
          </a:stretch>
        </p:blipFill>
        <p:spPr bwMode="auto">
          <a:xfrm>
            <a:off x="5500694" y="1785926"/>
            <a:ext cx="2409825" cy="2857500"/>
          </a:xfrm>
          <a:prstGeom prst="rect">
            <a:avLst/>
          </a:prstGeom>
          <a:noFill/>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704088"/>
            <a:ext cx="8229600" cy="510334"/>
          </a:xfrm>
        </p:spPr>
        <p:txBody>
          <a:bodyPr>
            <a:normAutofit/>
          </a:bodyPr>
          <a:lstStyle/>
          <a:p>
            <a:r>
              <a:rPr lang="es-ES" sz="2000" b="1" dirty="0" smtClean="0">
                <a:solidFill>
                  <a:srgbClr val="FF6600"/>
                </a:solidFill>
              </a:rPr>
              <a:t>ANEUPLOIDÍAS. TRISOMÍAS. SÍNDROME DE PATAU. TRISOMÍA DEL  13</a:t>
            </a:r>
            <a:endParaRPr lang="es-ES" sz="2000" dirty="0"/>
          </a:p>
        </p:txBody>
      </p:sp>
      <p:sp>
        <p:nvSpPr>
          <p:cNvPr id="3" name="2 Marcador de contenido"/>
          <p:cNvSpPr>
            <a:spLocks noGrp="1"/>
          </p:cNvSpPr>
          <p:nvPr>
            <p:ph idx="1"/>
          </p:nvPr>
        </p:nvSpPr>
        <p:spPr>
          <a:xfrm>
            <a:off x="457200" y="1285860"/>
            <a:ext cx="8229600" cy="5038740"/>
          </a:xfrm>
        </p:spPr>
        <p:txBody>
          <a:bodyPr>
            <a:normAutofit fontScale="92500" lnSpcReduction="20000"/>
          </a:bodyPr>
          <a:lstStyle/>
          <a:p>
            <a:r>
              <a:rPr lang="es-ES" dirty="0" smtClean="0">
                <a:latin typeface="+mj-lt"/>
              </a:rPr>
              <a:t>El </a:t>
            </a:r>
            <a:r>
              <a:rPr lang="es-ES" b="1" dirty="0" smtClean="0">
                <a:latin typeface="+mj-lt"/>
                <a:hlinkClick r:id="rId2"/>
              </a:rPr>
              <a:t>síndrome de </a:t>
            </a:r>
            <a:r>
              <a:rPr lang="es-ES" b="1" dirty="0" err="1" smtClean="0">
                <a:latin typeface="+mj-lt"/>
                <a:hlinkClick r:id="rId2"/>
              </a:rPr>
              <a:t>Patau</a:t>
            </a:r>
            <a:r>
              <a:rPr lang="es-ES" dirty="0" smtClean="0">
                <a:latin typeface="+mj-lt"/>
              </a:rPr>
              <a:t> es una e</a:t>
            </a:r>
            <a:r>
              <a:rPr lang="es-ES" b="1" dirty="0" smtClean="0">
                <a:latin typeface="+mj-lt"/>
              </a:rPr>
              <a:t>nfermedad congénita</a:t>
            </a:r>
            <a:r>
              <a:rPr lang="es-ES" dirty="0" smtClean="0">
                <a:latin typeface="+mj-lt"/>
              </a:rPr>
              <a:t> originada por una </a:t>
            </a:r>
            <a:r>
              <a:rPr lang="es-ES" b="1" dirty="0" err="1" smtClean="0">
                <a:latin typeface="+mj-lt"/>
              </a:rPr>
              <a:t>trisomía</a:t>
            </a:r>
            <a:r>
              <a:rPr lang="es-ES" b="1" dirty="0" smtClean="0">
                <a:latin typeface="+mj-lt"/>
              </a:rPr>
              <a:t> del cromosoma 13</a:t>
            </a:r>
            <a:r>
              <a:rPr lang="es-ES" dirty="0" smtClean="0">
                <a:latin typeface="+mj-lt"/>
              </a:rPr>
              <a:t>. La supervivencia es escasa, pocos llegan a cumplir el año de vida y junto a las distintas malformaciones siempre hay un </a:t>
            </a:r>
            <a:r>
              <a:rPr lang="es-ES" b="1" dirty="0" smtClean="0">
                <a:latin typeface="+mj-lt"/>
              </a:rPr>
              <a:t>retraso psicomotor severo</a:t>
            </a:r>
            <a:r>
              <a:rPr lang="es-ES" dirty="0" smtClean="0">
                <a:latin typeface="+mj-lt"/>
              </a:rPr>
              <a:t>.</a:t>
            </a:r>
          </a:p>
          <a:p>
            <a:r>
              <a:rPr lang="es-ES" dirty="0" smtClean="0">
                <a:latin typeface="+mj-lt"/>
              </a:rPr>
              <a:t>Al igual que en otras </a:t>
            </a:r>
            <a:r>
              <a:rPr lang="es-ES" dirty="0" err="1" smtClean="0">
                <a:latin typeface="+mj-lt"/>
              </a:rPr>
              <a:t>trisomías</a:t>
            </a:r>
            <a:r>
              <a:rPr lang="es-ES" dirty="0" smtClean="0">
                <a:latin typeface="+mj-lt"/>
              </a:rPr>
              <a:t> de mayor difusión, como en el </a:t>
            </a:r>
            <a:r>
              <a:rPr lang="es-ES" b="1" dirty="0" smtClean="0">
                <a:latin typeface="+mj-lt"/>
              </a:rPr>
              <a:t>síndrome de Down</a:t>
            </a:r>
            <a:r>
              <a:rPr lang="es-ES" dirty="0" smtClean="0">
                <a:latin typeface="+mj-lt"/>
              </a:rPr>
              <a:t>, la edad materna y paterna es un </a:t>
            </a:r>
            <a:r>
              <a:rPr lang="es-ES" dirty="0" smtClean="0">
                <a:latin typeface="+mj-lt"/>
                <a:hlinkClick r:id="rId3"/>
              </a:rPr>
              <a:t>factor de riesgo</a:t>
            </a:r>
            <a:r>
              <a:rPr lang="es-ES" dirty="0" smtClean="0">
                <a:latin typeface="+mj-lt"/>
              </a:rPr>
              <a:t> y en estos casos suelen ser superiores a los 30 años.</a:t>
            </a:r>
          </a:p>
          <a:p>
            <a:r>
              <a:rPr lang="es-ES" dirty="0" smtClean="0">
                <a:latin typeface="+mj-lt"/>
              </a:rPr>
              <a:t>Actualmente, mediante la </a:t>
            </a:r>
            <a:r>
              <a:rPr lang="es-ES" dirty="0" smtClean="0">
                <a:latin typeface="+mj-lt"/>
                <a:hlinkClick r:id="rId4"/>
              </a:rPr>
              <a:t>ecografía</a:t>
            </a:r>
            <a:r>
              <a:rPr lang="es-ES" dirty="0" smtClean="0">
                <a:latin typeface="+mj-lt"/>
              </a:rPr>
              <a:t> se constata un </a:t>
            </a:r>
            <a:r>
              <a:rPr lang="es-ES" b="1" dirty="0" smtClean="0">
                <a:latin typeface="+mj-lt"/>
              </a:rPr>
              <a:t>retraso en el crecimiento intrauterino</a:t>
            </a:r>
            <a:r>
              <a:rPr lang="es-ES" dirty="0" smtClean="0">
                <a:latin typeface="+mj-lt"/>
              </a:rPr>
              <a:t> y pueden ser detectadas algunas de las anomalías que caracterizan este síndrome, especialmente la </a:t>
            </a:r>
            <a:r>
              <a:rPr lang="es-ES" b="1" dirty="0" err="1" smtClean="0">
                <a:latin typeface="+mj-lt"/>
              </a:rPr>
              <a:t>holoprosencefalia</a:t>
            </a:r>
            <a:r>
              <a:rPr lang="es-ES" b="1" dirty="0" smtClean="0">
                <a:latin typeface="+mj-lt"/>
              </a:rPr>
              <a:t> </a:t>
            </a:r>
            <a:r>
              <a:rPr lang="es-ES" dirty="0" smtClean="0">
                <a:latin typeface="+mj-lt"/>
              </a:rPr>
              <a:t>(ausencia de desarrollo de lo que será el lóbulo frontal del cerebro) y las distintas </a:t>
            </a:r>
            <a:r>
              <a:rPr lang="es-ES" b="1" dirty="0" smtClean="0">
                <a:latin typeface="+mj-lt"/>
              </a:rPr>
              <a:t>malformaciones renales</a:t>
            </a:r>
            <a:r>
              <a:rPr lang="es-ES" dirty="0" smtClean="0">
                <a:latin typeface="+mj-lt"/>
              </a:rPr>
              <a:t>, </a:t>
            </a:r>
            <a:r>
              <a:rPr lang="es-ES" b="1" dirty="0" smtClean="0">
                <a:latin typeface="+mj-lt"/>
              </a:rPr>
              <a:t>cardiacas</a:t>
            </a:r>
            <a:r>
              <a:rPr lang="es-ES" dirty="0" smtClean="0">
                <a:latin typeface="+mj-lt"/>
              </a:rPr>
              <a:t> y </a:t>
            </a:r>
            <a:r>
              <a:rPr lang="es-ES" b="1" dirty="0" smtClean="0">
                <a:latin typeface="+mj-lt"/>
              </a:rPr>
              <a:t>faciales</a:t>
            </a:r>
            <a:r>
              <a:rPr lang="es-ES" dirty="0" smtClean="0">
                <a:latin typeface="+mj-lt"/>
              </a:rPr>
              <a:t>. En los casos en que se sospeche este síndrome será obligada la </a:t>
            </a:r>
            <a:r>
              <a:rPr lang="es-ES" dirty="0" smtClean="0">
                <a:latin typeface="+mj-lt"/>
                <a:hlinkClick r:id="rId5"/>
              </a:rPr>
              <a:t>amniocentesis</a:t>
            </a:r>
            <a:r>
              <a:rPr lang="es-ES" dirty="0" smtClean="0">
                <a:latin typeface="+mj-lt"/>
              </a:rPr>
              <a:t> para dilucidar el </a:t>
            </a:r>
            <a:r>
              <a:rPr lang="es-ES" b="1" dirty="0" smtClean="0">
                <a:latin typeface="+mj-lt"/>
              </a:rPr>
              <a:t>cariotipo</a:t>
            </a:r>
            <a:r>
              <a:rPr lang="es-ES" dirty="0" smtClean="0">
                <a:latin typeface="+mj-lt"/>
              </a:rPr>
              <a:t> fetal.</a:t>
            </a:r>
          </a:p>
          <a:p>
            <a:endParaRPr lang="es-ES" dirty="0" smtClean="0"/>
          </a:p>
          <a:p>
            <a:endParaRPr lang="es-E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704088"/>
            <a:ext cx="8229600" cy="510334"/>
          </a:xfrm>
        </p:spPr>
        <p:txBody>
          <a:bodyPr>
            <a:normAutofit/>
          </a:bodyPr>
          <a:lstStyle/>
          <a:p>
            <a:r>
              <a:rPr lang="es-ES" sz="2000" b="1" dirty="0" smtClean="0">
                <a:solidFill>
                  <a:srgbClr val="FF6600"/>
                </a:solidFill>
              </a:rPr>
              <a:t>ANEUPLOIDÍAS. TRISOMÍAS. SÍNDROME DE PATAU. TRISOMÍA DEL  13</a:t>
            </a:r>
            <a:endParaRPr lang="es-ES" sz="2000" dirty="0"/>
          </a:p>
        </p:txBody>
      </p:sp>
      <p:sp>
        <p:nvSpPr>
          <p:cNvPr id="3" name="2 Marcador de contenido"/>
          <p:cNvSpPr>
            <a:spLocks noGrp="1"/>
          </p:cNvSpPr>
          <p:nvPr>
            <p:ph idx="1"/>
          </p:nvPr>
        </p:nvSpPr>
        <p:spPr>
          <a:xfrm>
            <a:off x="457200" y="1357298"/>
            <a:ext cx="8229600" cy="4967302"/>
          </a:xfrm>
        </p:spPr>
        <p:txBody>
          <a:bodyPr>
            <a:normAutofit fontScale="85000" lnSpcReduction="20000"/>
          </a:bodyPr>
          <a:lstStyle/>
          <a:p>
            <a:r>
              <a:rPr lang="es-ES" dirty="0" smtClean="0">
                <a:latin typeface="+mj-lt"/>
              </a:rPr>
              <a:t>En el recién nacido, las primeras malformaciones que se observan suelen ser el </a:t>
            </a:r>
            <a:r>
              <a:rPr lang="es-ES" b="1" dirty="0" smtClean="0">
                <a:latin typeface="+mj-lt"/>
              </a:rPr>
              <a:t>labio leporino</a:t>
            </a:r>
            <a:r>
              <a:rPr lang="es-ES" dirty="0" smtClean="0">
                <a:latin typeface="+mj-lt"/>
              </a:rPr>
              <a:t> (con o sin fisura palatina), el </a:t>
            </a:r>
            <a:r>
              <a:rPr lang="es-ES" b="1" dirty="0" err="1" smtClean="0">
                <a:latin typeface="+mj-lt"/>
              </a:rPr>
              <a:t>onfalocele</a:t>
            </a:r>
            <a:r>
              <a:rPr lang="es-ES" dirty="0" smtClean="0">
                <a:latin typeface="+mj-lt"/>
              </a:rPr>
              <a:t>, y la antes mencionada </a:t>
            </a:r>
            <a:r>
              <a:rPr lang="es-ES" dirty="0" err="1" smtClean="0">
                <a:latin typeface="+mj-lt"/>
              </a:rPr>
              <a:t>holoprosencefalia</a:t>
            </a:r>
            <a:r>
              <a:rPr lang="es-ES" dirty="0" smtClean="0">
                <a:latin typeface="+mj-lt"/>
              </a:rPr>
              <a:t>. También son habituales la </a:t>
            </a:r>
            <a:r>
              <a:rPr lang="es-ES" b="1" dirty="0" err="1" smtClean="0">
                <a:latin typeface="+mj-lt"/>
              </a:rPr>
              <a:t>polidactilia</a:t>
            </a:r>
            <a:r>
              <a:rPr lang="es-ES" dirty="0" smtClean="0">
                <a:latin typeface="+mj-lt"/>
              </a:rPr>
              <a:t>, la </a:t>
            </a:r>
            <a:r>
              <a:rPr lang="es-ES" b="1" dirty="0" smtClean="0">
                <a:latin typeface="+mj-lt"/>
              </a:rPr>
              <a:t>criptorquidia</a:t>
            </a:r>
            <a:r>
              <a:rPr lang="es-ES" dirty="0" smtClean="0">
                <a:latin typeface="+mj-lt"/>
              </a:rPr>
              <a:t> (en varones, testículo no descendido) y la </a:t>
            </a:r>
            <a:r>
              <a:rPr lang="es-ES" b="1" dirty="0" smtClean="0">
                <a:latin typeface="+mj-lt"/>
              </a:rPr>
              <a:t>arteria umbilical única</a:t>
            </a:r>
            <a:r>
              <a:rPr lang="es-ES" dirty="0" smtClean="0">
                <a:latin typeface="+mj-lt"/>
              </a:rPr>
              <a:t>. Además de las mencionadas pueden asociarse otras malformaciones con menor frecuencia.</a:t>
            </a:r>
          </a:p>
          <a:p>
            <a:r>
              <a:rPr lang="es-ES" dirty="0" smtClean="0">
                <a:latin typeface="+mj-lt"/>
              </a:rPr>
              <a:t>El </a:t>
            </a:r>
            <a:r>
              <a:rPr lang="es-ES" b="1" dirty="0" smtClean="0">
                <a:latin typeface="+mj-lt"/>
              </a:rPr>
              <a:t>retraso psicomotor grave</a:t>
            </a:r>
            <a:r>
              <a:rPr lang="es-ES" dirty="0" smtClean="0">
                <a:latin typeface="+mj-lt"/>
              </a:rPr>
              <a:t> se hace patente ya desde los primeros meses de vida. Normalmente no llegan a adquirir las funciones básicas (</a:t>
            </a:r>
            <a:r>
              <a:rPr lang="es-ES" dirty="0" err="1" smtClean="0">
                <a:latin typeface="+mj-lt"/>
              </a:rPr>
              <a:t>sedestación</a:t>
            </a:r>
            <a:r>
              <a:rPr lang="es-ES" dirty="0" smtClean="0">
                <a:latin typeface="+mj-lt"/>
              </a:rPr>
              <a:t>, marcha, lenguaje, etc.). Y el </a:t>
            </a:r>
            <a:r>
              <a:rPr lang="es-ES" b="1" dirty="0" smtClean="0">
                <a:latin typeface="+mj-lt"/>
              </a:rPr>
              <a:t>cociente intelectual</a:t>
            </a:r>
            <a:r>
              <a:rPr lang="es-ES" dirty="0" smtClean="0">
                <a:latin typeface="+mj-lt"/>
              </a:rPr>
              <a:t> ya de por sí bajo continua disminuyendo con la edad. Pese a todo en ocasiones llegan a aprender algunas capacidades como la marcha o pedir sus necesidades.</a:t>
            </a:r>
          </a:p>
          <a:p>
            <a:r>
              <a:rPr lang="es-ES" dirty="0" smtClean="0">
                <a:latin typeface="+mj-lt"/>
              </a:rPr>
              <a:t>Es fundamental la realización del </a:t>
            </a:r>
            <a:r>
              <a:rPr lang="es-ES" b="1" dirty="0" smtClean="0">
                <a:latin typeface="+mj-lt"/>
              </a:rPr>
              <a:t>cariotipo</a:t>
            </a:r>
            <a:r>
              <a:rPr lang="es-ES" dirty="0" smtClean="0">
                <a:latin typeface="+mj-lt"/>
              </a:rPr>
              <a:t>, ya que en los casos en que no se debe a una </a:t>
            </a:r>
            <a:r>
              <a:rPr lang="es-ES" dirty="0" err="1" smtClean="0">
                <a:latin typeface="+mj-lt"/>
              </a:rPr>
              <a:t>trisomía</a:t>
            </a:r>
            <a:r>
              <a:rPr lang="es-ES" dirty="0" smtClean="0">
                <a:latin typeface="+mj-lt"/>
              </a:rPr>
              <a:t> regular, sino a una </a:t>
            </a:r>
            <a:r>
              <a:rPr lang="es-ES" b="1" dirty="0" err="1" smtClean="0">
                <a:latin typeface="+mj-lt"/>
              </a:rPr>
              <a:t>translocación</a:t>
            </a:r>
            <a:r>
              <a:rPr lang="es-ES" dirty="0" smtClean="0">
                <a:latin typeface="+mj-lt"/>
              </a:rPr>
              <a:t>, se dará </a:t>
            </a:r>
            <a:r>
              <a:rPr lang="es-ES" b="1" dirty="0" smtClean="0">
                <a:latin typeface="+mj-lt"/>
              </a:rPr>
              <a:t>consejo genético</a:t>
            </a:r>
            <a:r>
              <a:rPr lang="es-ES" dirty="0" smtClean="0">
                <a:latin typeface="+mj-lt"/>
              </a:rPr>
              <a:t> para evitar que pueda volver a darse en embarazos futuros.</a:t>
            </a:r>
            <a:endParaRPr lang="es-ES" dirty="0">
              <a:latin typeface="+mj-l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704088"/>
            <a:ext cx="8229600" cy="510334"/>
          </a:xfrm>
        </p:spPr>
        <p:txBody>
          <a:bodyPr>
            <a:normAutofit fontScale="90000"/>
          </a:bodyPr>
          <a:lstStyle/>
          <a:p>
            <a:r>
              <a:rPr lang="es-ES" sz="2400" dirty="0" smtClean="0">
                <a:solidFill>
                  <a:srgbClr val="FF6600"/>
                </a:solidFill>
              </a:rPr>
              <a:t>ANEUPLOIDÍAS. TRISOMÍAS. SÍNDROME KLINEFELTER. TRISOMÍA XXY</a:t>
            </a:r>
            <a:endParaRPr lang="es-ES" sz="2400" dirty="0"/>
          </a:p>
        </p:txBody>
      </p:sp>
      <p:sp>
        <p:nvSpPr>
          <p:cNvPr id="3" name="2 Marcador de contenido"/>
          <p:cNvSpPr>
            <a:spLocks noGrp="1"/>
          </p:cNvSpPr>
          <p:nvPr>
            <p:ph idx="1"/>
          </p:nvPr>
        </p:nvSpPr>
        <p:spPr/>
        <p:txBody>
          <a:bodyPr/>
          <a:lstStyle/>
          <a:p>
            <a:endParaRPr lang="es-ES" dirty="0"/>
          </a:p>
        </p:txBody>
      </p:sp>
      <p:pic>
        <p:nvPicPr>
          <p:cNvPr id="27650" name="Picture 2" descr="http://www.carenewengland.org/healthGate/images/si55551770_ma.jpg"/>
          <p:cNvPicPr>
            <a:picLocks noChangeAspect="1" noChangeArrowheads="1"/>
          </p:cNvPicPr>
          <p:nvPr/>
        </p:nvPicPr>
        <p:blipFill>
          <a:blip r:embed="rId2"/>
          <a:srcRect/>
          <a:stretch>
            <a:fillRect/>
          </a:stretch>
        </p:blipFill>
        <p:spPr bwMode="auto">
          <a:xfrm>
            <a:off x="25802" y="1857364"/>
            <a:ext cx="2974561" cy="3338249"/>
          </a:xfrm>
          <a:prstGeom prst="rect">
            <a:avLst/>
          </a:prstGeom>
          <a:noFill/>
        </p:spPr>
      </p:pic>
      <p:pic>
        <p:nvPicPr>
          <p:cNvPr id="27652" name="Picture 4" descr="http://www.monografias.com/trabajos13/heren/Image1412.gif"/>
          <p:cNvPicPr>
            <a:picLocks noChangeAspect="1" noChangeArrowheads="1"/>
          </p:cNvPicPr>
          <p:nvPr/>
        </p:nvPicPr>
        <p:blipFill>
          <a:blip r:embed="rId3"/>
          <a:srcRect/>
          <a:stretch>
            <a:fillRect/>
          </a:stretch>
        </p:blipFill>
        <p:spPr bwMode="auto">
          <a:xfrm>
            <a:off x="2500298" y="2000240"/>
            <a:ext cx="2220865" cy="2071702"/>
          </a:xfrm>
          <a:prstGeom prst="rect">
            <a:avLst/>
          </a:prstGeom>
          <a:noFill/>
        </p:spPr>
      </p:pic>
      <p:pic>
        <p:nvPicPr>
          <p:cNvPr id="27654" name="Picture 6" descr="http://upload.wikimedia.org/wikipedia/commons/2/29/Charles_II_(1670-80).jpg"/>
          <p:cNvPicPr>
            <a:picLocks noChangeAspect="1" noChangeArrowheads="1"/>
          </p:cNvPicPr>
          <p:nvPr/>
        </p:nvPicPr>
        <p:blipFill>
          <a:blip r:embed="rId4"/>
          <a:srcRect/>
          <a:stretch>
            <a:fillRect/>
          </a:stretch>
        </p:blipFill>
        <p:spPr bwMode="auto">
          <a:xfrm>
            <a:off x="5000628" y="1928802"/>
            <a:ext cx="2865426" cy="3744515"/>
          </a:xfrm>
          <a:prstGeom prst="rect">
            <a:avLst/>
          </a:prstGeom>
          <a:noFill/>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CuadroTexto"/>
          <p:cNvSpPr txBox="1"/>
          <p:nvPr/>
        </p:nvSpPr>
        <p:spPr>
          <a:xfrm>
            <a:off x="785786" y="500042"/>
            <a:ext cx="7429552" cy="6001643"/>
          </a:xfrm>
          <a:prstGeom prst="rect">
            <a:avLst/>
          </a:prstGeom>
          <a:noFill/>
        </p:spPr>
        <p:txBody>
          <a:bodyPr wrap="square" rtlCol="0">
            <a:spAutoFit/>
          </a:bodyPr>
          <a:lstStyle/>
          <a:p>
            <a:r>
              <a:rPr lang="es-ES" sz="2400" b="1" u="sng" dirty="0" smtClean="0">
                <a:solidFill>
                  <a:srgbClr val="FF0000"/>
                </a:solidFill>
                <a:latin typeface="+mj-lt"/>
              </a:rPr>
              <a:t>MUTACIÓN</a:t>
            </a:r>
            <a:r>
              <a:rPr lang="es-ES" sz="2400" dirty="0" smtClean="0">
                <a:latin typeface="+mj-lt"/>
              </a:rPr>
              <a:t>: </a:t>
            </a:r>
          </a:p>
          <a:p>
            <a:pPr>
              <a:buFont typeface="Wingdings" pitchFamily="2" charset="2"/>
              <a:buChar char="ü"/>
            </a:pPr>
            <a:r>
              <a:rPr lang="es-ES" sz="2400" dirty="0">
                <a:latin typeface="+mj-lt"/>
              </a:rPr>
              <a:t>C</a:t>
            </a:r>
            <a:r>
              <a:rPr lang="es-ES" sz="2400" dirty="0" smtClean="0">
                <a:latin typeface="+mj-lt"/>
              </a:rPr>
              <a:t>ambio en el material genético(ADN) que puede transmitirse a la descendencia.</a:t>
            </a:r>
          </a:p>
          <a:p>
            <a:endParaRPr lang="es-ES" sz="2400" dirty="0" smtClean="0">
              <a:latin typeface="+mj-lt"/>
            </a:endParaRPr>
          </a:p>
          <a:p>
            <a:pPr>
              <a:buFont typeface="Wingdings" pitchFamily="2" charset="2"/>
              <a:buChar char="ü"/>
            </a:pPr>
            <a:r>
              <a:rPr lang="es-ES" sz="2400" dirty="0" smtClean="0">
                <a:latin typeface="+mj-lt"/>
              </a:rPr>
              <a:t>Los cambios en el material genético se traducen en cambios en las proteínas.</a:t>
            </a:r>
          </a:p>
          <a:p>
            <a:endParaRPr lang="es-ES" sz="2400" dirty="0" smtClean="0">
              <a:latin typeface="+mj-lt"/>
            </a:endParaRPr>
          </a:p>
          <a:p>
            <a:pPr>
              <a:buFont typeface="Wingdings" pitchFamily="2" charset="2"/>
              <a:buChar char="ü"/>
            </a:pPr>
            <a:r>
              <a:rPr lang="es-ES" sz="2400" dirty="0" smtClean="0">
                <a:latin typeface="+mj-lt"/>
              </a:rPr>
              <a:t>Las mutaciones pueden afectar las posibilidades de supervivencia del organismo.</a:t>
            </a:r>
          </a:p>
          <a:p>
            <a:endParaRPr lang="es-ES" sz="2400" dirty="0" smtClean="0">
              <a:latin typeface="+mj-lt"/>
            </a:endParaRPr>
          </a:p>
          <a:p>
            <a:pPr>
              <a:buFont typeface="Wingdings" pitchFamily="2" charset="2"/>
              <a:buChar char="ü"/>
            </a:pPr>
            <a:r>
              <a:rPr lang="es-ES" sz="2400" dirty="0" smtClean="0">
                <a:latin typeface="+mj-lt"/>
              </a:rPr>
              <a:t>Hay mutaciones perjudiciales y otras son beneficiosas. También pueden ser neutras.</a:t>
            </a:r>
          </a:p>
          <a:p>
            <a:endParaRPr lang="es-ES" sz="2400" dirty="0" smtClean="0">
              <a:latin typeface="+mj-lt"/>
            </a:endParaRPr>
          </a:p>
          <a:p>
            <a:pPr>
              <a:buFont typeface="Wingdings" pitchFamily="2" charset="2"/>
              <a:buChar char="ü"/>
            </a:pPr>
            <a:r>
              <a:rPr lang="es-ES" sz="2400" dirty="0" smtClean="0">
                <a:latin typeface="+mj-lt"/>
              </a:rPr>
              <a:t>Los diferentes alelos pueden surgir por mutación del gen original.</a:t>
            </a:r>
          </a:p>
          <a:p>
            <a:pPr>
              <a:buFont typeface="Arial" pitchFamily="34" charset="0"/>
              <a:buChar char="•"/>
            </a:pPr>
            <a:endParaRPr lang="es-ES" sz="2400" dirty="0">
              <a:latin typeface="+mj-l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wipe(down)">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wipe(down)">
                                      <p:cBhvr>
                                        <p:cTn id="12" dur="500"/>
                                        <p:tgtEl>
                                          <p:spTgt spid="4">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4">
                                            <p:txEl>
                                              <p:pRg st="3" end="3"/>
                                            </p:txEl>
                                          </p:spTgt>
                                        </p:tgtEl>
                                        <p:attrNameLst>
                                          <p:attrName>style.visibility</p:attrName>
                                        </p:attrNameLst>
                                      </p:cBhvr>
                                      <p:to>
                                        <p:strVal val="visible"/>
                                      </p:to>
                                    </p:set>
                                    <p:animEffect transition="in" filter="wipe(down)">
                                      <p:cBhvr>
                                        <p:cTn id="17" dur="500"/>
                                        <p:tgtEl>
                                          <p:spTgt spid="4">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4">
                                            <p:txEl>
                                              <p:pRg st="5" end="5"/>
                                            </p:txEl>
                                          </p:spTgt>
                                        </p:tgtEl>
                                        <p:attrNameLst>
                                          <p:attrName>style.visibility</p:attrName>
                                        </p:attrNameLst>
                                      </p:cBhvr>
                                      <p:to>
                                        <p:strVal val="visible"/>
                                      </p:to>
                                    </p:set>
                                    <p:animEffect transition="in" filter="wipe(down)">
                                      <p:cBhvr>
                                        <p:cTn id="22" dur="500"/>
                                        <p:tgtEl>
                                          <p:spTgt spid="4">
                                            <p:txEl>
                                              <p:pRg st="5" end="5"/>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4">
                                            <p:txEl>
                                              <p:pRg st="7" end="7"/>
                                            </p:txEl>
                                          </p:spTgt>
                                        </p:tgtEl>
                                        <p:attrNameLst>
                                          <p:attrName>style.visibility</p:attrName>
                                        </p:attrNameLst>
                                      </p:cBhvr>
                                      <p:to>
                                        <p:strVal val="visible"/>
                                      </p:to>
                                    </p:set>
                                    <p:animEffect transition="in" filter="wipe(down)">
                                      <p:cBhvr>
                                        <p:cTn id="27" dur="500"/>
                                        <p:tgtEl>
                                          <p:spTgt spid="4">
                                            <p:txEl>
                                              <p:pRg st="7" end="7"/>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grpId="0" nodeType="clickEffect">
                                  <p:stCondLst>
                                    <p:cond delay="0"/>
                                  </p:stCondLst>
                                  <p:childTnLst>
                                    <p:set>
                                      <p:cBhvr>
                                        <p:cTn id="31" dur="1" fill="hold">
                                          <p:stCondLst>
                                            <p:cond delay="0"/>
                                          </p:stCondLst>
                                        </p:cTn>
                                        <p:tgtEl>
                                          <p:spTgt spid="4">
                                            <p:txEl>
                                              <p:pRg st="9" end="9"/>
                                            </p:txEl>
                                          </p:spTgt>
                                        </p:tgtEl>
                                        <p:attrNameLst>
                                          <p:attrName>style.visibility</p:attrName>
                                        </p:attrNameLst>
                                      </p:cBhvr>
                                      <p:to>
                                        <p:strVal val="visible"/>
                                      </p:to>
                                    </p:set>
                                    <p:animEffect transition="in" filter="wipe(down)">
                                      <p:cBhvr>
                                        <p:cTn id="32" dur="500"/>
                                        <p:tgtEl>
                                          <p:spTgt spid="4">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704088"/>
            <a:ext cx="8229600" cy="367458"/>
          </a:xfrm>
        </p:spPr>
        <p:txBody>
          <a:bodyPr>
            <a:normAutofit fontScale="90000"/>
          </a:bodyPr>
          <a:lstStyle/>
          <a:p>
            <a:r>
              <a:rPr lang="es-ES" sz="2400" dirty="0" smtClean="0">
                <a:solidFill>
                  <a:srgbClr val="FF6600"/>
                </a:solidFill>
              </a:rPr>
              <a:t>ANEUPLOIDÍAS. TRISOMÍAS. SÍNDROME KLINEFELTER. TRISOMÍA XXY</a:t>
            </a:r>
            <a:endParaRPr lang="es-ES" sz="2400" dirty="0"/>
          </a:p>
        </p:txBody>
      </p:sp>
      <p:sp>
        <p:nvSpPr>
          <p:cNvPr id="3" name="2 Marcador de contenido"/>
          <p:cNvSpPr>
            <a:spLocks noGrp="1"/>
          </p:cNvSpPr>
          <p:nvPr>
            <p:ph idx="1"/>
          </p:nvPr>
        </p:nvSpPr>
        <p:spPr>
          <a:xfrm>
            <a:off x="428596" y="1428736"/>
            <a:ext cx="8229600" cy="4389120"/>
          </a:xfrm>
        </p:spPr>
        <p:txBody>
          <a:bodyPr>
            <a:normAutofit fontScale="77500" lnSpcReduction="20000"/>
          </a:bodyPr>
          <a:lstStyle/>
          <a:p>
            <a:pPr>
              <a:buFont typeface="Wingdings" pitchFamily="2" charset="2"/>
              <a:buChar char="ü"/>
            </a:pPr>
            <a:r>
              <a:rPr lang="es-ES" dirty="0" smtClean="0"/>
              <a:t>El paciente puede tener los siguientes signos: </a:t>
            </a:r>
          </a:p>
          <a:p>
            <a:pPr>
              <a:buFont typeface="Wingdings" pitchFamily="2" charset="2"/>
              <a:buChar char="ü"/>
            </a:pPr>
            <a:r>
              <a:rPr lang="es-ES" dirty="0" smtClean="0">
                <a:hlinkClick r:id="rId2" action="ppaction://hlinkfile"/>
              </a:rPr>
              <a:t>Pene</a:t>
            </a:r>
            <a:r>
              <a:rPr lang="es-ES" dirty="0" smtClean="0"/>
              <a:t> pequeño </a:t>
            </a:r>
          </a:p>
          <a:p>
            <a:pPr>
              <a:buFont typeface="Wingdings" pitchFamily="2" charset="2"/>
              <a:buChar char="ü"/>
            </a:pPr>
            <a:r>
              <a:rPr lang="es-ES" dirty="0" smtClean="0">
                <a:hlinkClick r:id="rId3" action="ppaction://hlinkfile"/>
              </a:rPr>
              <a:t>Testículos</a:t>
            </a:r>
            <a:r>
              <a:rPr lang="es-ES" dirty="0" smtClean="0"/>
              <a:t> pequeños</a:t>
            </a:r>
          </a:p>
          <a:p>
            <a:pPr>
              <a:buFont typeface="Wingdings" pitchFamily="2" charset="2"/>
              <a:buChar char="ü"/>
            </a:pPr>
            <a:r>
              <a:rPr lang="es-ES" dirty="0" smtClean="0"/>
              <a:t>Vello púbico, axilar y facial escaso </a:t>
            </a:r>
          </a:p>
          <a:p>
            <a:pPr>
              <a:buFont typeface="Wingdings" pitchFamily="2" charset="2"/>
              <a:buChar char="ü"/>
            </a:pPr>
            <a:r>
              <a:rPr lang="es-ES" dirty="0" smtClean="0"/>
              <a:t>Disfunción sexual </a:t>
            </a:r>
          </a:p>
          <a:p>
            <a:pPr>
              <a:buFont typeface="Wingdings" pitchFamily="2" charset="2"/>
              <a:buChar char="ü"/>
            </a:pPr>
            <a:r>
              <a:rPr lang="es-ES" dirty="0" smtClean="0"/>
              <a:t>Tejido mamario agrandado (</a:t>
            </a:r>
            <a:r>
              <a:rPr lang="es-ES" dirty="0" smtClean="0">
                <a:hlinkClick r:id="rId4" action="ppaction://hlinkfile"/>
              </a:rPr>
              <a:t>ginecomastia</a:t>
            </a:r>
            <a:r>
              <a:rPr lang="es-ES" dirty="0" smtClean="0"/>
              <a:t>) </a:t>
            </a:r>
          </a:p>
          <a:p>
            <a:pPr>
              <a:buFont typeface="Wingdings" pitchFamily="2" charset="2"/>
              <a:buChar char="ü"/>
            </a:pPr>
            <a:r>
              <a:rPr lang="es-ES" dirty="0" smtClean="0"/>
              <a:t>Estatura alta </a:t>
            </a:r>
          </a:p>
          <a:p>
            <a:pPr>
              <a:buFont typeface="Wingdings" pitchFamily="2" charset="2"/>
              <a:buChar char="ü"/>
            </a:pPr>
            <a:r>
              <a:rPr lang="es-ES" dirty="0" smtClean="0"/>
              <a:t>Proporción corporal anormal (piernas largas, tronco corto)</a:t>
            </a:r>
          </a:p>
          <a:p>
            <a:pPr>
              <a:buFont typeface="Wingdings" pitchFamily="2" charset="2"/>
              <a:buChar char="ü"/>
            </a:pPr>
            <a:r>
              <a:rPr lang="es-ES" dirty="0" smtClean="0"/>
              <a:t>Los adultos pueden acudir al médico debido a la </a:t>
            </a:r>
            <a:r>
              <a:rPr lang="es-ES" dirty="0" smtClean="0">
                <a:hlinkClick r:id="rId5" action="ppaction://hlinkfile"/>
              </a:rPr>
              <a:t>infertilidad</a:t>
            </a:r>
            <a:r>
              <a:rPr lang="es-ES" dirty="0" smtClean="0"/>
              <a:t>, y a los niños en edad escolar, se les puede llevar y evaluar las discapacidades de aprendizaje. </a:t>
            </a:r>
          </a:p>
          <a:p>
            <a:pPr>
              <a:buFont typeface="Wingdings" pitchFamily="2" charset="2"/>
              <a:buChar char="ü"/>
            </a:pPr>
            <a:r>
              <a:rPr lang="es-ES" dirty="0" smtClean="0"/>
              <a:t>Las mujeres con embarazos después de los 35 años tienen una probabilidad ligeramente mayor de tener un niño con este síndrome que las mujeres más jóvenes</a:t>
            </a:r>
          </a:p>
          <a:p>
            <a:pPr>
              <a:buNone/>
            </a:pPr>
            <a:r>
              <a:rPr lang="es-ES" dirty="0" smtClean="0"/>
              <a:t> </a:t>
            </a:r>
            <a:endParaRPr lang="es-E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down)">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down)">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wipe(down)">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4"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wipe(down)">
                                      <p:cBhvr>
                                        <p:cTn id="37" dur="5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4" fill="hold" grpId="0"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wipe(down)">
                                      <p:cBhvr>
                                        <p:cTn id="42" dur="500"/>
                                        <p:tgtEl>
                                          <p:spTgt spid="3">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22" presetClass="entr" presetSubtype="4" fill="hold" grpId="0" nodeType="clickEffect">
                                  <p:stCondLst>
                                    <p:cond delay="0"/>
                                  </p:stCondLst>
                                  <p:childTnLst>
                                    <p:set>
                                      <p:cBhvr>
                                        <p:cTn id="46" dur="1" fill="hold">
                                          <p:stCondLst>
                                            <p:cond delay="0"/>
                                          </p:stCondLst>
                                        </p:cTn>
                                        <p:tgtEl>
                                          <p:spTgt spid="3">
                                            <p:txEl>
                                              <p:pRg st="8" end="8"/>
                                            </p:txEl>
                                          </p:spTgt>
                                        </p:tgtEl>
                                        <p:attrNameLst>
                                          <p:attrName>style.visibility</p:attrName>
                                        </p:attrNameLst>
                                      </p:cBhvr>
                                      <p:to>
                                        <p:strVal val="visible"/>
                                      </p:to>
                                    </p:set>
                                    <p:animEffect transition="in" filter="wipe(down)">
                                      <p:cBhvr>
                                        <p:cTn id="47" dur="500"/>
                                        <p:tgtEl>
                                          <p:spTgt spid="3">
                                            <p:txEl>
                                              <p:pRg st="8" end="8"/>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22" presetClass="entr" presetSubtype="4" fill="hold" grpId="0" nodeType="clickEffect">
                                  <p:stCondLst>
                                    <p:cond delay="0"/>
                                  </p:stCondLst>
                                  <p:childTnLst>
                                    <p:set>
                                      <p:cBhvr>
                                        <p:cTn id="51" dur="1" fill="hold">
                                          <p:stCondLst>
                                            <p:cond delay="0"/>
                                          </p:stCondLst>
                                        </p:cTn>
                                        <p:tgtEl>
                                          <p:spTgt spid="3">
                                            <p:txEl>
                                              <p:pRg st="9" end="9"/>
                                            </p:txEl>
                                          </p:spTgt>
                                        </p:tgtEl>
                                        <p:attrNameLst>
                                          <p:attrName>style.visibility</p:attrName>
                                        </p:attrNameLst>
                                      </p:cBhvr>
                                      <p:to>
                                        <p:strVal val="visible"/>
                                      </p:to>
                                    </p:set>
                                    <p:animEffect transition="in" filter="wipe(down)">
                                      <p:cBhvr>
                                        <p:cTn id="52" dur="500"/>
                                        <p:tgtEl>
                                          <p:spTgt spid="3">
                                            <p:txEl>
                                              <p:pRg st="9" end="9"/>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22" presetClass="entr" presetSubtype="4" fill="hold" grpId="0" nodeType="clickEffect">
                                  <p:stCondLst>
                                    <p:cond delay="0"/>
                                  </p:stCondLst>
                                  <p:childTnLst>
                                    <p:set>
                                      <p:cBhvr>
                                        <p:cTn id="56" dur="1" fill="hold">
                                          <p:stCondLst>
                                            <p:cond delay="0"/>
                                          </p:stCondLst>
                                        </p:cTn>
                                        <p:tgtEl>
                                          <p:spTgt spid="3">
                                            <p:txEl>
                                              <p:pRg st="10" end="10"/>
                                            </p:txEl>
                                          </p:spTgt>
                                        </p:tgtEl>
                                        <p:attrNameLst>
                                          <p:attrName>style.visibility</p:attrName>
                                        </p:attrNameLst>
                                      </p:cBhvr>
                                      <p:to>
                                        <p:strVal val="visible"/>
                                      </p:to>
                                    </p:set>
                                    <p:animEffect transition="in" filter="wipe(down)">
                                      <p:cBhvr>
                                        <p:cTn id="57" dur="500"/>
                                        <p:tgtEl>
                                          <p:spTgt spid="3">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704088"/>
            <a:ext cx="8229600" cy="581772"/>
          </a:xfrm>
        </p:spPr>
        <p:txBody>
          <a:bodyPr>
            <a:normAutofit/>
          </a:bodyPr>
          <a:lstStyle/>
          <a:p>
            <a:r>
              <a:rPr lang="es-ES" sz="2400" dirty="0" smtClean="0">
                <a:solidFill>
                  <a:srgbClr val="FF6600"/>
                </a:solidFill>
              </a:rPr>
              <a:t>ANEUPLOIDÍAS. TRISOMÍAS. SÍNDROME triple X . TRISOMÍA XXX</a:t>
            </a:r>
            <a:endParaRPr lang="es-ES" sz="2400" dirty="0"/>
          </a:p>
        </p:txBody>
      </p:sp>
      <p:sp>
        <p:nvSpPr>
          <p:cNvPr id="3" name="2 Marcador de contenido"/>
          <p:cNvSpPr>
            <a:spLocks noGrp="1"/>
          </p:cNvSpPr>
          <p:nvPr>
            <p:ph idx="1"/>
          </p:nvPr>
        </p:nvSpPr>
        <p:spPr>
          <a:xfrm>
            <a:off x="457200" y="1571612"/>
            <a:ext cx="8229600" cy="4752988"/>
          </a:xfrm>
        </p:spPr>
        <p:txBody>
          <a:bodyPr>
            <a:normAutofit lnSpcReduction="10000"/>
          </a:bodyPr>
          <a:lstStyle/>
          <a:p>
            <a:r>
              <a:rPr lang="es-ES" dirty="0" smtClean="0"/>
              <a:t>El </a:t>
            </a:r>
            <a:r>
              <a:rPr lang="es-ES" b="1" dirty="0" smtClean="0"/>
              <a:t>síndrome XXX</a:t>
            </a:r>
            <a:r>
              <a:rPr lang="es-ES" dirty="0" smtClean="0"/>
              <a:t> o </a:t>
            </a:r>
            <a:r>
              <a:rPr lang="es-ES" b="1" dirty="0" smtClean="0"/>
              <a:t>triple X</a:t>
            </a:r>
            <a:r>
              <a:rPr lang="es-ES" dirty="0" smtClean="0"/>
              <a:t>, es una </a:t>
            </a:r>
            <a:r>
              <a:rPr lang="es-ES" dirty="0" smtClean="0">
                <a:hlinkClick r:id="rId2" action="ppaction://hlinkfile" tooltip="Aberración cromosómica"/>
              </a:rPr>
              <a:t>anomalía genómica o numérica</a:t>
            </a:r>
            <a:r>
              <a:rPr lang="es-ES" dirty="0" smtClean="0"/>
              <a:t> que se presenta en las mujeres que poseen un </a:t>
            </a:r>
            <a:r>
              <a:rPr lang="es-ES" dirty="0" smtClean="0">
                <a:hlinkClick r:id="rId3" action="ppaction://hlinkfile" tooltip="Cromosoma"/>
              </a:rPr>
              <a:t>cromosoma</a:t>
            </a:r>
            <a:r>
              <a:rPr lang="es-ES" dirty="0" smtClean="0"/>
              <a:t> X extra. </a:t>
            </a:r>
          </a:p>
          <a:p>
            <a:pPr>
              <a:buNone/>
            </a:pPr>
            <a:endParaRPr lang="es-ES" dirty="0" smtClean="0"/>
          </a:p>
          <a:p>
            <a:r>
              <a:rPr lang="es-ES" dirty="0" smtClean="0"/>
              <a:t>Esta anormalidad no provoca casi ninguna complicación en los recién nacidos. Las mujeres que lo padecen son, por lo general, altas, poseen una inteligencia normal y son fértiles. </a:t>
            </a:r>
          </a:p>
          <a:p>
            <a:endParaRPr lang="es-ES" dirty="0" smtClean="0"/>
          </a:p>
          <a:p>
            <a:r>
              <a:rPr lang="es-ES" dirty="0" smtClean="0"/>
              <a:t>Pueden llegar a padecer algunos trastornos de aprendizaje.</a:t>
            </a:r>
            <a:endParaRPr lang="es-E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wipe(down)">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wipe(down)">
                                      <p:cBhvr>
                                        <p:cTn id="1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285720" y="857232"/>
            <a:ext cx="8229600" cy="724648"/>
          </a:xfrm>
        </p:spPr>
        <p:txBody>
          <a:bodyPr>
            <a:normAutofit/>
          </a:bodyPr>
          <a:lstStyle/>
          <a:p>
            <a:r>
              <a:rPr lang="es-ES" sz="2400" dirty="0" smtClean="0">
                <a:solidFill>
                  <a:srgbClr val="FF6600"/>
                </a:solidFill>
              </a:rPr>
              <a:t>ANEUPLOIDÍAS. TRISOMÍAS. TRISOMÍA XYY</a:t>
            </a:r>
            <a:endParaRPr lang="es-ES" sz="2400" dirty="0"/>
          </a:p>
        </p:txBody>
      </p:sp>
      <p:sp>
        <p:nvSpPr>
          <p:cNvPr id="3" name="2 Marcador de contenido"/>
          <p:cNvSpPr>
            <a:spLocks noGrp="1"/>
          </p:cNvSpPr>
          <p:nvPr>
            <p:ph idx="1"/>
          </p:nvPr>
        </p:nvSpPr>
        <p:spPr/>
        <p:txBody>
          <a:bodyPr>
            <a:normAutofit fontScale="92500"/>
          </a:bodyPr>
          <a:lstStyle/>
          <a:p>
            <a:r>
              <a:rPr lang="es-ES" b="1" dirty="0" smtClean="0"/>
              <a:t>El síndrome XYY</a:t>
            </a:r>
            <a:r>
              <a:rPr lang="es-ES" dirty="0" smtClean="0"/>
              <a:t> (también llamado </a:t>
            </a:r>
            <a:r>
              <a:rPr lang="es-ES" b="1" dirty="0" smtClean="0"/>
              <a:t>síndrome del superhombre</a:t>
            </a:r>
            <a:r>
              <a:rPr lang="es-ES" dirty="0" smtClean="0"/>
              <a:t>, entre otros nombres) es una anomalía de los </a:t>
            </a:r>
            <a:r>
              <a:rPr lang="es-ES" dirty="0" smtClean="0">
                <a:hlinkClick r:id="rId2" action="ppaction://hlinkfile" tooltip="Cromosomas sexuales"/>
              </a:rPr>
              <a:t>cromosomas sexuales</a:t>
            </a:r>
            <a:r>
              <a:rPr lang="es-ES" dirty="0" smtClean="0"/>
              <a:t> donde el </a:t>
            </a:r>
            <a:r>
              <a:rPr lang="es-ES" dirty="0" smtClean="0">
                <a:hlinkClick r:id="rId3" action="ppaction://hlinkfile" tooltip="Hombre"/>
              </a:rPr>
              <a:t>hombre</a:t>
            </a:r>
            <a:r>
              <a:rPr lang="es-ES" dirty="0" smtClean="0"/>
              <a:t> recibe un </a:t>
            </a:r>
            <a:r>
              <a:rPr lang="es-ES" dirty="0" smtClean="0">
                <a:hlinkClick r:id="rId4" action="ppaction://hlinkfile" tooltip="Cromosoma Y"/>
              </a:rPr>
              <a:t>cromosoma Y</a:t>
            </a:r>
            <a:r>
              <a:rPr lang="es-ES" dirty="0" smtClean="0"/>
              <a:t> extra, produciendo el </a:t>
            </a:r>
            <a:r>
              <a:rPr lang="es-ES" dirty="0" smtClean="0">
                <a:hlinkClick r:id="rId5" action="ppaction://hlinkfile" tooltip="Cariotipo"/>
              </a:rPr>
              <a:t>cariotipo</a:t>
            </a:r>
            <a:r>
              <a:rPr lang="es-ES" dirty="0" smtClean="0"/>
              <a:t> </a:t>
            </a:r>
            <a:r>
              <a:rPr lang="es-ES" b="1" dirty="0" smtClean="0"/>
              <a:t>47,XYY</a:t>
            </a:r>
            <a:r>
              <a:rPr lang="es-ES" dirty="0" smtClean="0"/>
              <a:t>.</a:t>
            </a:r>
          </a:p>
          <a:p>
            <a:r>
              <a:rPr lang="es-ES" dirty="0" smtClean="0"/>
              <a:t>Algunos médicos genetistas cuestionan si el uso del término «</a:t>
            </a:r>
            <a:r>
              <a:rPr lang="es-ES" dirty="0" smtClean="0">
                <a:hlinkClick r:id="rId6" action="ppaction://hlinkfile" tooltip="Síndrome"/>
              </a:rPr>
              <a:t>síndrome</a:t>
            </a:r>
            <a:r>
              <a:rPr lang="es-ES" dirty="0" smtClean="0"/>
              <a:t>» es apropiado para ésta condición, porque el </a:t>
            </a:r>
            <a:r>
              <a:rPr lang="es-ES" dirty="0" smtClean="0">
                <a:hlinkClick r:id="rId7" action="ppaction://hlinkfile" tooltip="Fenotipo"/>
              </a:rPr>
              <a:t>fenotipo</a:t>
            </a:r>
            <a:r>
              <a:rPr lang="es-ES" dirty="0" smtClean="0"/>
              <a:t> es normal.</a:t>
            </a:r>
          </a:p>
          <a:p>
            <a:r>
              <a:rPr lang="es-ES" dirty="0" smtClean="0"/>
              <a:t>Los jóvenes y adultos con 47,XYY son regularmente algunos centímetros más altos que sus padres y hermanos.</a:t>
            </a:r>
          </a:p>
          <a:p>
            <a:r>
              <a:rPr lang="es-ES" dirty="0" smtClean="0"/>
              <a:t>Los jóvenes con 47,XYY tienen mayor riesgo de padecer </a:t>
            </a:r>
            <a:r>
              <a:rPr lang="es-ES" dirty="0" smtClean="0">
                <a:hlinkClick r:id="rId8" action="ppaction://hlinkfile" tooltip="Problemas de aprendizaje (aún no redactado)"/>
              </a:rPr>
              <a:t>problemas de aprendizaje</a:t>
            </a:r>
            <a:endParaRPr lang="es-ES" dirty="0" smtClean="0"/>
          </a:p>
          <a:p>
            <a:endParaRPr lang="es-E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down)">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704088"/>
            <a:ext cx="8229600" cy="296020"/>
          </a:xfrm>
        </p:spPr>
        <p:txBody>
          <a:bodyPr>
            <a:normAutofit fontScale="90000"/>
          </a:bodyPr>
          <a:lstStyle/>
          <a:p>
            <a:r>
              <a:rPr lang="es-ES" sz="2400" dirty="0" smtClean="0">
                <a:solidFill>
                  <a:srgbClr val="FF6600"/>
                </a:solidFill>
              </a:rPr>
              <a:t>ANEUPLOIDÍAS. MONOSOMÍA. SÍNDROME DE TURNER.X0</a:t>
            </a:r>
            <a:endParaRPr lang="es-ES" sz="2400" dirty="0"/>
          </a:p>
        </p:txBody>
      </p:sp>
      <p:sp>
        <p:nvSpPr>
          <p:cNvPr id="3" name="2 Marcador de contenido"/>
          <p:cNvSpPr>
            <a:spLocks noGrp="1"/>
          </p:cNvSpPr>
          <p:nvPr>
            <p:ph idx="1"/>
          </p:nvPr>
        </p:nvSpPr>
        <p:spPr/>
        <p:txBody>
          <a:bodyPr/>
          <a:lstStyle/>
          <a:p>
            <a:endParaRPr lang="es-ES" dirty="0"/>
          </a:p>
        </p:txBody>
      </p:sp>
      <p:pic>
        <p:nvPicPr>
          <p:cNvPr id="34820" name="Picture 4" descr="http://escuela.med.puc.cl/paginas/Cursos/tercero/patologia/fotos223-232/224.jpg"/>
          <p:cNvPicPr>
            <a:picLocks noChangeAspect="1" noChangeArrowheads="1"/>
          </p:cNvPicPr>
          <p:nvPr/>
        </p:nvPicPr>
        <p:blipFill>
          <a:blip r:embed="rId2"/>
          <a:srcRect/>
          <a:stretch>
            <a:fillRect/>
          </a:stretch>
        </p:blipFill>
        <p:spPr bwMode="auto">
          <a:xfrm>
            <a:off x="4071934" y="1928802"/>
            <a:ext cx="2335232" cy="3508330"/>
          </a:xfrm>
          <a:prstGeom prst="rect">
            <a:avLst/>
          </a:prstGeom>
          <a:noFill/>
        </p:spPr>
      </p:pic>
      <p:pic>
        <p:nvPicPr>
          <p:cNvPr id="34822" name="Picture 6" descr="http://www.brasilescola.com/upload/e/180px-Neck_Turner.jpg"/>
          <p:cNvPicPr>
            <a:picLocks noChangeAspect="1" noChangeArrowheads="1"/>
          </p:cNvPicPr>
          <p:nvPr/>
        </p:nvPicPr>
        <p:blipFill>
          <a:blip r:embed="rId3"/>
          <a:srcRect/>
          <a:stretch>
            <a:fillRect/>
          </a:stretch>
        </p:blipFill>
        <p:spPr bwMode="auto">
          <a:xfrm>
            <a:off x="6286512" y="1857364"/>
            <a:ext cx="2465417" cy="3643338"/>
          </a:xfrm>
          <a:prstGeom prst="rect">
            <a:avLst/>
          </a:prstGeom>
          <a:noFill/>
        </p:spPr>
      </p:pic>
      <p:pic>
        <p:nvPicPr>
          <p:cNvPr id="34824" name="Picture 8" descr="http://www.ufv.br/dbg/trab2002/DHC/DHC009_arquivos/image006.jpg"/>
          <p:cNvPicPr>
            <a:picLocks noChangeAspect="1" noChangeArrowheads="1"/>
          </p:cNvPicPr>
          <p:nvPr/>
        </p:nvPicPr>
        <p:blipFill>
          <a:blip r:embed="rId4"/>
          <a:srcRect/>
          <a:stretch>
            <a:fillRect/>
          </a:stretch>
        </p:blipFill>
        <p:spPr bwMode="auto">
          <a:xfrm>
            <a:off x="214282" y="1857364"/>
            <a:ext cx="3971641" cy="3624267"/>
          </a:xfrm>
          <a:prstGeom prst="rect">
            <a:avLst/>
          </a:prstGeom>
          <a:noFill/>
        </p:spPr>
      </p:pic>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704088"/>
            <a:ext cx="8229600" cy="438896"/>
          </a:xfrm>
        </p:spPr>
        <p:txBody>
          <a:bodyPr>
            <a:normAutofit/>
          </a:bodyPr>
          <a:lstStyle/>
          <a:p>
            <a:r>
              <a:rPr lang="es-ES" sz="2400" dirty="0" smtClean="0">
                <a:solidFill>
                  <a:srgbClr val="FF6600"/>
                </a:solidFill>
              </a:rPr>
              <a:t>ANEUPLOIDÍAS. MONOSOMÍA. SÍNDROME DE TURNER.X0</a:t>
            </a:r>
            <a:endParaRPr lang="es-ES" sz="2400" dirty="0"/>
          </a:p>
        </p:txBody>
      </p:sp>
      <p:sp>
        <p:nvSpPr>
          <p:cNvPr id="3" name="2 Marcador de contenido"/>
          <p:cNvSpPr>
            <a:spLocks noGrp="1"/>
          </p:cNvSpPr>
          <p:nvPr>
            <p:ph idx="1"/>
          </p:nvPr>
        </p:nvSpPr>
        <p:spPr>
          <a:xfrm>
            <a:off x="428596" y="1214422"/>
            <a:ext cx="8229600" cy="5038740"/>
          </a:xfrm>
        </p:spPr>
        <p:txBody>
          <a:bodyPr>
            <a:normAutofit fontScale="77500" lnSpcReduction="20000"/>
          </a:bodyPr>
          <a:lstStyle/>
          <a:p>
            <a:r>
              <a:rPr lang="es-ES" dirty="0" smtClean="0"/>
              <a:t>El </a:t>
            </a:r>
            <a:r>
              <a:rPr lang="es-ES" b="1" dirty="0" smtClean="0"/>
              <a:t>síndrome de Turner</a:t>
            </a:r>
            <a:r>
              <a:rPr lang="es-ES" dirty="0" smtClean="0"/>
              <a:t> o </a:t>
            </a:r>
            <a:r>
              <a:rPr lang="es-ES" b="1" dirty="0" smtClean="0"/>
              <a:t>síndrome de </a:t>
            </a:r>
            <a:r>
              <a:rPr lang="es-ES" b="1" dirty="0" err="1" smtClean="0"/>
              <a:t>Ullrich</a:t>
            </a:r>
            <a:r>
              <a:rPr lang="es-ES" b="1" dirty="0" smtClean="0"/>
              <a:t> Turner</a:t>
            </a:r>
            <a:r>
              <a:rPr lang="es-ES" dirty="0" smtClean="0"/>
              <a:t> o </a:t>
            </a:r>
            <a:r>
              <a:rPr lang="es-ES" b="1" dirty="0" err="1" smtClean="0"/>
              <a:t>Monosomía</a:t>
            </a:r>
            <a:r>
              <a:rPr lang="es-ES" b="1" dirty="0" smtClean="0"/>
              <a:t> X</a:t>
            </a:r>
            <a:r>
              <a:rPr lang="es-ES" dirty="0" smtClean="0"/>
              <a:t> es una </a:t>
            </a:r>
            <a:r>
              <a:rPr lang="es-ES" dirty="0" smtClean="0">
                <a:hlinkClick r:id="rId2" action="ppaction://hlinkfile" tooltip="Enfermedad genética"/>
              </a:rPr>
              <a:t>enfermedad genética</a:t>
            </a:r>
            <a:r>
              <a:rPr lang="es-ES" dirty="0" smtClean="0"/>
              <a:t> caracterizada por presencia de un solo </a:t>
            </a:r>
            <a:r>
              <a:rPr lang="es-ES" dirty="0" smtClean="0">
                <a:hlinkClick r:id="rId3" action="ppaction://hlinkfile" tooltip="Cromosoma X"/>
              </a:rPr>
              <a:t>cromosoma X</a:t>
            </a:r>
            <a:r>
              <a:rPr lang="es-ES" dirty="0" smtClean="0"/>
              <a:t>. </a:t>
            </a:r>
          </a:p>
          <a:p>
            <a:r>
              <a:rPr lang="es-ES" dirty="0" smtClean="0">
                <a:hlinkClick r:id="rId4" action="ppaction://hlinkfile" tooltip="Fenotipo"/>
              </a:rPr>
              <a:t>Fenotípicamente</a:t>
            </a:r>
            <a:r>
              <a:rPr lang="es-ES" dirty="0" smtClean="0"/>
              <a:t> son mujeres (por ausencia de </a:t>
            </a:r>
            <a:r>
              <a:rPr lang="es-ES" dirty="0" smtClean="0">
                <a:hlinkClick r:id="rId5" action="ppaction://hlinkfile" tooltip="Cromosoma Y"/>
              </a:rPr>
              <a:t>cromosoma Y</a:t>
            </a:r>
            <a:r>
              <a:rPr lang="es-ES" dirty="0" smtClean="0"/>
              <a:t>). A las mujeres con síndrome de Turner les falta parte o todo un </a:t>
            </a:r>
            <a:r>
              <a:rPr lang="es-ES" dirty="0" smtClean="0">
                <a:hlinkClick r:id="rId6" action="ppaction://hlinkfile" tooltip="Cromosoma"/>
              </a:rPr>
              <a:t>cromosoma</a:t>
            </a:r>
            <a:r>
              <a:rPr lang="es-ES" dirty="0" smtClean="0"/>
              <a:t> X. La falta de cromosoma Y determina el sexo femenino de todos los individuos afectados, y la ausencia del segundo cromosoma X determina la falta de desarrollo de los caracteres sexuales primarios y secundarios. Esto confiere a las mujeres que padecen el síndrome de Turner un aspecto infantil e </a:t>
            </a:r>
            <a:r>
              <a:rPr lang="es-ES" dirty="0" smtClean="0">
                <a:hlinkClick r:id="rId7" action="ppaction://hlinkfile" tooltip="Infertilidad"/>
              </a:rPr>
              <a:t>infertilidad</a:t>
            </a:r>
            <a:r>
              <a:rPr lang="es-ES" dirty="0" smtClean="0"/>
              <a:t> de por vida.</a:t>
            </a:r>
          </a:p>
          <a:p>
            <a:r>
              <a:rPr lang="es-ES" dirty="0" smtClean="0"/>
              <a:t> Existen muchas manifestaciones de este síndrome pero los rasgos principales son: baja estatura, piel del cuello ondulada, desarrollo retardado o ausente de las características sexuales secundarias, ausencia de la menstruación, coartación (estrechamiento) de la aorta y anomalías de los ojos y huesos. </a:t>
            </a:r>
          </a:p>
          <a:p>
            <a:r>
              <a:rPr lang="es-ES" dirty="0" smtClean="0"/>
              <a:t>La condición se diagnostica ya sea al nacer, a causa de anomalías asociadas, o en la pubertad cuando existe ausencia o retraso de la menstruación y se presenta un retraso en el desarrollo de las características sexuales secundarias normales.</a:t>
            </a:r>
            <a:endParaRPr lang="es-E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down)">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Título"/>
          <p:cNvSpPr>
            <a:spLocks noGrp="1"/>
          </p:cNvSpPr>
          <p:nvPr>
            <p:ph type="ctrTitle"/>
          </p:nvPr>
        </p:nvSpPr>
        <p:spPr/>
        <p:txBody>
          <a:bodyPr/>
          <a:lstStyle/>
          <a:p>
            <a:pPr algn="l"/>
            <a:r>
              <a:rPr lang="es-ES" dirty="0" smtClean="0"/>
              <a:t>MUTACIONES CROMOSÓMICAS</a:t>
            </a:r>
            <a:endParaRPr lang="es-ES" dirty="0"/>
          </a:p>
        </p:txBody>
      </p:sp>
      <p:sp>
        <p:nvSpPr>
          <p:cNvPr id="5" name="4 Subtítulo"/>
          <p:cNvSpPr>
            <a:spLocks noGrp="1"/>
          </p:cNvSpPr>
          <p:nvPr>
            <p:ph type="subTitle" idx="1"/>
          </p:nvPr>
        </p:nvSpPr>
        <p:spPr>
          <a:xfrm>
            <a:off x="533400" y="3228536"/>
            <a:ext cx="7854696" cy="2057852"/>
          </a:xfrm>
        </p:spPr>
        <p:txBody>
          <a:bodyPr>
            <a:normAutofit fontScale="92500" lnSpcReduction="20000"/>
          </a:bodyPr>
          <a:lstStyle/>
          <a:p>
            <a:pPr algn="l">
              <a:buFont typeface="Wingdings" pitchFamily="2" charset="2"/>
              <a:buChar char="ü"/>
            </a:pPr>
            <a:r>
              <a:rPr lang="es-ES" dirty="0" smtClean="0"/>
              <a:t>Mutaciones que provocan cambios en la estructura de los cromosomas.</a:t>
            </a:r>
          </a:p>
          <a:p>
            <a:pPr algn="l">
              <a:buFont typeface="Wingdings" pitchFamily="2" charset="2"/>
              <a:buChar char="ü"/>
            </a:pPr>
            <a:r>
              <a:rPr lang="es-ES" dirty="0" smtClean="0"/>
              <a:t>Pueden afectar al orden de los genes en los cromosomas o a su número.</a:t>
            </a:r>
          </a:p>
          <a:p>
            <a:pPr algn="l">
              <a:buFont typeface="Wingdings" pitchFamily="2" charset="2"/>
              <a:buChar char="ü"/>
            </a:pPr>
            <a:r>
              <a:rPr lang="es-ES" dirty="0" smtClean="0"/>
              <a:t>A veces un gen o un grupo de genes puede faltar o estar repetido.</a:t>
            </a:r>
            <a:endParaRPr lang="es-ES"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704088"/>
            <a:ext cx="8229600" cy="367458"/>
          </a:xfrm>
        </p:spPr>
        <p:txBody>
          <a:bodyPr>
            <a:normAutofit fontScale="90000"/>
          </a:bodyPr>
          <a:lstStyle/>
          <a:p>
            <a:r>
              <a:rPr lang="es-ES" sz="2400" b="1" dirty="0" smtClean="0">
                <a:solidFill>
                  <a:srgbClr val="FF6600"/>
                </a:solidFill>
              </a:rPr>
              <a:t>TIPOS DE MUTACIONES CROMOSÓMICAS</a:t>
            </a:r>
            <a:endParaRPr lang="es-ES" sz="2400" b="1" dirty="0">
              <a:solidFill>
                <a:srgbClr val="FF6600"/>
              </a:solidFill>
            </a:endParaRPr>
          </a:p>
        </p:txBody>
      </p:sp>
      <p:sp>
        <p:nvSpPr>
          <p:cNvPr id="3" name="2 Marcador de contenido"/>
          <p:cNvSpPr>
            <a:spLocks noGrp="1"/>
          </p:cNvSpPr>
          <p:nvPr>
            <p:ph idx="1"/>
          </p:nvPr>
        </p:nvSpPr>
        <p:spPr>
          <a:xfrm>
            <a:off x="457200" y="1428736"/>
            <a:ext cx="8229600" cy="4895864"/>
          </a:xfrm>
        </p:spPr>
        <p:txBody>
          <a:bodyPr>
            <a:normAutofit fontScale="92500" lnSpcReduction="10000"/>
          </a:bodyPr>
          <a:lstStyle/>
          <a:p>
            <a:pPr marL="514350" indent="-514350">
              <a:buFont typeface="+mj-lt"/>
              <a:buAutoNum type="arabicPeriod"/>
            </a:pPr>
            <a:r>
              <a:rPr lang="es-ES" b="1" u="sng" dirty="0" smtClean="0">
                <a:solidFill>
                  <a:srgbClr val="FF6600"/>
                </a:solidFill>
                <a:latin typeface="+mj-lt"/>
              </a:rPr>
              <a:t>DEFICIENCIAS O DELECIONES</a:t>
            </a:r>
            <a:r>
              <a:rPr lang="es-ES" dirty="0" smtClean="0">
                <a:latin typeface="+mj-lt"/>
              </a:rPr>
              <a:t>: pérdida de un segmento cromosómico y por tanto de los genes en él contenidos.</a:t>
            </a:r>
          </a:p>
          <a:p>
            <a:pPr marL="514350" indent="-514350">
              <a:buFont typeface="+mj-lt"/>
              <a:buAutoNum type="arabicPeriod"/>
            </a:pPr>
            <a:r>
              <a:rPr lang="es-ES" b="1" u="sng" dirty="0" smtClean="0">
                <a:solidFill>
                  <a:srgbClr val="FF6600"/>
                </a:solidFill>
                <a:latin typeface="+mj-lt"/>
              </a:rPr>
              <a:t>DUPLICACIONES O REPETICIONES</a:t>
            </a:r>
            <a:r>
              <a:rPr lang="es-ES" dirty="0" smtClean="0">
                <a:latin typeface="+mj-lt"/>
              </a:rPr>
              <a:t>: Aparece un segmento cromosómico más de una vez, en el mismo cromosoma o en otro.</a:t>
            </a:r>
          </a:p>
          <a:p>
            <a:pPr marL="514350" indent="-514350">
              <a:buFont typeface="+mj-lt"/>
              <a:buAutoNum type="arabicPeriod"/>
            </a:pPr>
            <a:r>
              <a:rPr lang="es-ES" b="1" u="sng" dirty="0" smtClean="0">
                <a:solidFill>
                  <a:srgbClr val="FF6600"/>
                </a:solidFill>
                <a:latin typeface="+mj-lt"/>
              </a:rPr>
              <a:t>TRANSLOCACIONES:</a:t>
            </a:r>
            <a:r>
              <a:rPr lang="es-ES" dirty="0" smtClean="0">
                <a:latin typeface="+mj-lt"/>
              </a:rPr>
              <a:t> es el cambio de localización de un segmento cromosómico. La </a:t>
            </a:r>
            <a:r>
              <a:rPr lang="es-ES" dirty="0" err="1" smtClean="0">
                <a:latin typeface="+mj-lt"/>
              </a:rPr>
              <a:t>translocación</a:t>
            </a:r>
            <a:r>
              <a:rPr lang="es-ES" dirty="0" smtClean="0">
                <a:latin typeface="+mj-lt"/>
              </a:rPr>
              <a:t> puede ser recíproca, con intercambio entre 2 cromosomas no homólogos o no recíproca o de transposición, cuando no se produce intercambio.</a:t>
            </a:r>
          </a:p>
          <a:p>
            <a:pPr marL="514350" indent="-514350">
              <a:buFont typeface="+mj-lt"/>
              <a:buAutoNum type="arabicPeriod"/>
            </a:pPr>
            <a:r>
              <a:rPr lang="es-ES" b="1" u="sng" dirty="0" smtClean="0">
                <a:solidFill>
                  <a:srgbClr val="FF6600"/>
                </a:solidFill>
                <a:latin typeface="+mj-lt"/>
              </a:rPr>
              <a:t>INVERSIONES</a:t>
            </a:r>
            <a:r>
              <a:rPr lang="es-ES" dirty="0" smtClean="0">
                <a:latin typeface="+mj-lt"/>
              </a:rPr>
              <a:t>: son segmentos cromosómicos que han girado 180 grados con lo que su secuencia génica queda invertida con respecto al resto del cromosoma.</a:t>
            </a:r>
            <a:endParaRPr lang="es-ES" dirty="0">
              <a:latin typeface="+mj-l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down)">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704088"/>
            <a:ext cx="8229600" cy="510334"/>
          </a:xfrm>
        </p:spPr>
        <p:txBody>
          <a:bodyPr>
            <a:normAutofit/>
          </a:bodyPr>
          <a:lstStyle/>
          <a:p>
            <a:r>
              <a:rPr lang="es-ES" sz="2400" b="1" dirty="0" smtClean="0">
                <a:solidFill>
                  <a:srgbClr val="FF6600"/>
                </a:solidFill>
              </a:rPr>
              <a:t>MUTACIONES CROMOSÓMICAS</a:t>
            </a:r>
            <a:endParaRPr lang="es-ES" sz="2400" dirty="0"/>
          </a:p>
        </p:txBody>
      </p:sp>
      <p:sp>
        <p:nvSpPr>
          <p:cNvPr id="3" name="2 Marcador de contenido"/>
          <p:cNvSpPr>
            <a:spLocks noGrp="1"/>
          </p:cNvSpPr>
          <p:nvPr>
            <p:ph idx="1"/>
          </p:nvPr>
        </p:nvSpPr>
        <p:spPr>
          <a:xfrm>
            <a:off x="457200" y="1571612"/>
            <a:ext cx="8229600" cy="4752988"/>
          </a:xfrm>
        </p:spPr>
        <p:txBody>
          <a:bodyPr>
            <a:normAutofit lnSpcReduction="10000"/>
          </a:bodyPr>
          <a:lstStyle/>
          <a:p>
            <a:pPr>
              <a:buFont typeface="Wingdings" pitchFamily="2" charset="2"/>
              <a:buChar char="ü"/>
            </a:pPr>
            <a:r>
              <a:rPr lang="es-ES" dirty="0" smtClean="0">
                <a:latin typeface="+mj-lt"/>
              </a:rPr>
              <a:t>Las </a:t>
            </a:r>
            <a:r>
              <a:rPr lang="es-ES" dirty="0" err="1" smtClean="0">
                <a:latin typeface="+mj-lt"/>
              </a:rPr>
              <a:t>translocaciones</a:t>
            </a:r>
            <a:r>
              <a:rPr lang="es-ES" dirty="0" smtClean="0">
                <a:latin typeface="+mj-lt"/>
              </a:rPr>
              <a:t> e inversiones afectan poco al portador.</a:t>
            </a:r>
          </a:p>
          <a:p>
            <a:pPr>
              <a:buFont typeface="Wingdings" pitchFamily="2" charset="2"/>
              <a:buChar char="ü"/>
            </a:pPr>
            <a:r>
              <a:rPr lang="es-ES" dirty="0" smtClean="0">
                <a:latin typeface="+mj-lt"/>
              </a:rPr>
              <a:t>Las </a:t>
            </a:r>
            <a:r>
              <a:rPr lang="es-ES" dirty="0" err="1" smtClean="0">
                <a:latin typeface="+mj-lt"/>
              </a:rPr>
              <a:t>deleciones</a:t>
            </a:r>
            <a:r>
              <a:rPr lang="es-ES" dirty="0" smtClean="0">
                <a:latin typeface="+mj-lt"/>
              </a:rPr>
              <a:t> y duplicaciones , aunque afecten a un solo cromosoma de la pareja de homólogos, pueden tener consecuencias graves.</a:t>
            </a:r>
          </a:p>
          <a:p>
            <a:pPr>
              <a:buFont typeface="Wingdings" pitchFamily="2" charset="2"/>
              <a:buChar char="ü"/>
            </a:pPr>
            <a:r>
              <a:rPr lang="es-ES" dirty="0" smtClean="0">
                <a:latin typeface="+mj-lt"/>
              </a:rPr>
              <a:t>Las mutaciones cromosómicas , además  pueden dificultar el proceso de meiosis en el portador, ya que entorpece el emparejamiento correcto de los cromosomas homólogos.</a:t>
            </a:r>
          </a:p>
          <a:p>
            <a:pPr>
              <a:buFont typeface="Wingdings" pitchFamily="2" charset="2"/>
              <a:buChar char="ü"/>
            </a:pPr>
            <a:r>
              <a:rPr lang="es-ES" dirty="0" smtClean="0">
                <a:latin typeface="+mj-lt"/>
              </a:rPr>
              <a:t>El gameto resultante puede trasmitir cromosomas defectuosos, por lo que produciría una descendencia inviable o con mutaciones.</a:t>
            </a:r>
            <a:endParaRPr lang="es-ES" dirty="0">
              <a:latin typeface="+mj-lt"/>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704088"/>
            <a:ext cx="8229600" cy="653210"/>
          </a:xfrm>
        </p:spPr>
        <p:txBody>
          <a:bodyPr>
            <a:normAutofit fontScale="90000"/>
          </a:bodyPr>
          <a:lstStyle/>
          <a:p>
            <a:r>
              <a:rPr lang="es-ES" sz="2400" b="1" dirty="0" smtClean="0">
                <a:solidFill>
                  <a:srgbClr val="FF6600"/>
                </a:solidFill>
              </a:rPr>
              <a:t>MUTACIONES </a:t>
            </a:r>
            <a:r>
              <a:rPr lang="es-ES" sz="2400" b="1" dirty="0" smtClean="0">
                <a:solidFill>
                  <a:srgbClr val="FF6600"/>
                </a:solidFill>
              </a:rPr>
              <a:t>CROMOSÓMICAS. EJEMPLOS.SÍNDROME DE DOWN FAMILIAR</a:t>
            </a:r>
            <a:endParaRPr lang="es-ES" sz="2400" dirty="0"/>
          </a:p>
        </p:txBody>
      </p:sp>
      <p:sp>
        <p:nvSpPr>
          <p:cNvPr id="3" name="2 Marcador de contenido"/>
          <p:cNvSpPr>
            <a:spLocks noGrp="1"/>
          </p:cNvSpPr>
          <p:nvPr>
            <p:ph idx="1"/>
          </p:nvPr>
        </p:nvSpPr>
        <p:spPr>
          <a:xfrm>
            <a:off x="457200" y="1357298"/>
            <a:ext cx="8229600" cy="4967302"/>
          </a:xfrm>
        </p:spPr>
        <p:txBody>
          <a:bodyPr>
            <a:normAutofit fontScale="92500" lnSpcReduction="10000"/>
          </a:bodyPr>
          <a:lstStyle/>
          <a:p>
            <a:endParaRPr lang="es-ES" dirty="0" smtClean="0"/>
          </a:p>
          <a:p>
            <a:pPr>
              <a:buFont typeface="Wingdings" pitchFamily="2" charset="2"/>
              <a:buChar char="Ø"/>
            </a:pPr>
            <a:r>
              <a:rPr lang="es-ES" dirty="0" smtClean="0">
                <a:latin typeface="+mj-lt"/>
              </a:rPr>
              <a:t>Después </a:t>
            </a:r>
            <a:r>
              <a:rPr lang="es-ES" dirty="0" smtClean="0">
                <a:latin typeface="+mj-lt"/>
              </a:rPr>
              <a:t>de la </a:t>
            </a:r>
            <a:r>
              <a:rPr lang="es-ES" dirty="0" err="1" smtClean="0">
                <a:latin typeface="+mj-lt"/>
              </a:rPr>
              <a:t>trisomía</a:t>
            </a:r>
            <a:r>
              <a:rPr lang="es-ES" dirty="0" smtClean="0">
                <a:latin typeface="+mj-lt"/>
              </a:rPr>
              <a:t> libre, la causa más frecuente de aparición del exceso de material genético es la </a:t>
            </a:r>
            <a:r>
              <a:rPr lang="es-ES" dirty="0" err="1" smtClean="0">
                <a:latin typeface="+mj-lt"/>
                <a:hlinkClick r:id="rId2" action="ppaction://hlinkfile" tooltip="Translocación"/>
              </a:rPr>
              <a:t>translocación</a:t>
            </a:r>
            <a:r>
              <a:rPr lang="es-ES" dirty="0" smtClean="0">
                <a:latin typeface="+mj-lt"/>
              </a:rPr>
              <a:t>. En esta variante el cromosoma 21 extra (o un fragmento del mismo) se encuentra “pegado” a otro cromosoma (frecuentemente a uno de los dos cromosomas del par 14), por lo cual el recuento genético arroja una cifra de 46 cromosomas en cada célula. En este caso no existe un problema con la disyunción cromosómica, pero uno de ellos porta un fragmento “extra” con los genes del cromosoma “</a:t>
            </a:r>
            <a:r>
              <a:rPr lang="es-ES" dirty="0" err="1" smtClean="0">
                <a:latin typeface="+mj-lt"/>
              </a:rPr>
              <a:t>translocado</a:t>
            </a:r>
            <a:r>
              <a:rPr lang="es-ES" dirty="0" smtClean="0">
                <a:latin typeface="+mj-lt"/>
              </a:rPr>
              <a:t>”. </a:t>
            </a:r>
            <a:endParaRPr lang="es-ES" dirty="0" smtClean="0">
              <a:latin typeface="+mj-lt"/>
            </a:endParaRPr>
          </a:p>
          <a:p>
            <a:pPr>
              <a:buFont typeface="Wingdings" pitchFamily="2" charset="2"/>
              <a:buChar char="Ø"/>
            </a:pPr>
            <a:r>
              <a:rPr lang="es-ES" dirty="0" smtClean="0">
                <a:latin typeface="+mj-lt"/>
              </a:rPr>
              <a:t>A </a:t>
            </a:r>
            <a:r>
              <a:rPr lang="es-ES" dirty="0" smtClean="0">
                <a:latin typeface="+mj-lt"/>
              </a:rPr>
              <a:t>efectos de información genética sigue tratándose de una </a:t>
            </a:r>
            <a:r>
              <a:rPr lang="es-ES" dirty="0" err="1" smtClean="0">
                <a:latin typeface="+mj-lt"/>
              </a:rPr>
              <a:t>trisomía</a:t>
            </a:r>
            <a:r>
              <a:rPr lang="es-ES" dirty="0" smtClean="0">
                <a:latin typeface="+mj-lt"/>
              </a:rPr>
              <a:t> 21 ya que se duplica la dotación genética de ese cromosoma.</a:t>
            </a:r>
            <a:endParaRPr lang="es-ES" dirty="0">
              <a:latin typeface="+mj-lt"/>
            </a:endParaRP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500042"/>
            <a:ext cx="8229600" cy="928694"/>
          </a:xfrm>
        </p:spPr>
        <p:txBody>
          <a:bodyPr>
            <a:normAutofit/>
          </a:bodyPr>
          <a:lstStyle/>
          <a:p>
            <a:r>
              <a:rPr lang="es-ES" sz="2400" b="1" dirty="0" smtClean="0">
                <a:solidFill>
                  <a:srgbClr val="FF6600"/>
                </a:solidFill>
              </a:rPr>
              <a:t>MUTACIONES CROMOSÓMICAS. </a:t>
            </a:r>
            <a:r>
              <a:rPr lang="es-ES" sz="2400" b="1" dirty="0" smtClean="0">
                <a:solidFill>
                  <a:srgbClr val="FF6600"/>
                </a:solidFill>
              </a:rPr>
              <a:t>SÍNDROME DEL MAULLIDO DE GATO</a:t>
            </a:r>
            <a:r>
              <a:rPr lang="es-ES" sz="2400" dirty="0" smtClean="0">
                <a:solidFill>
                  <a:srgbClr val="FF6600"/>
                </a:solidFill>
              </a:rPr>
              <a:t> </a:t>
            </a:r>
            <a:r>
              <a:rPr lang="es-ES" sz="2400" dirty="0" smtClean="0"/>
              <a:t>.</a:t>
            </a:r>
            <a:endParaRPr lang="es-ES" sz="2400" dirty="0"/>
          </a:p>
        </p:txBody>
      </p:sp>
      <p:sp>
        <p:nvSpPr>
          <p:cNvPr id="3" name="2 Marcador de contenido"/>
          <p:cNvSpPr>
            <a:spLocks noGrp="1"/>
          </p:cNvSpPr>
          <p:nvPr>
            <p:ph idx="1"/>
          </p:nvPr>
        </p:nvSpPr>
        <p:spPr>
          <a:xfrm>
            <a:off x="457200" y="1571612"/>
            <a:ext cx="8229600" cy="4752988"/>
          </a:xfrm>
        </p:spPr>
        <p:txBody>
          <a:bodyPr>
            <a:normAutofit fontScale="92500" lnSpcReduction="20000"/>
          </a:bodyPr>
          <a:lstStyle/>
          <a:p>
            <a:r>
              <a:rPr lang="es-ES" dirty="0" smtClean="0">
                <a:latin typeface="+mj-lt"/>
              </a:rPr>
              <a:t>E</a:t>
            </a:r>
            <a:r>
              <a:rPr lang="es-ES" dirty="0" smtClean="0">
                <a:latin typeface="+mj-lt"/>
              </a:rPr>
              <a:t>s </a:t>
            </a:r>
            <a:r>
              <a:rPr lang="es-ES" dirty="0" smtClean="0">
                <a:latin typeface="+mj-lt"/>
              </a:rPr>
              <a:t>una </a:t>
            </a:r>
            <a:r>
              <a:rPr lang="es-ES" dirty="0" smtClean="0">
                <a:latin typeface="+mj-lt"/>
                <a:hlinkClick r:id="rId2" action="ppaction://hlinkfile" tooltip="Enfermedad congénita"/>
              </a:rPr>
              <a:t>enfermedad congénita</a:t>
            </a:r>
            <a:r>
              <a:rPr lang="es-ES" dirty="0" smtClean="0">
                <a:latin typeface="+mj-lt"/>
              </a:rPr>
              <a:t> </a:t>
            </a:r>
            <a:r>
              <a:rPr lang="es-ES" dirty="0" smtClean="0">
                <a:latin typeface="+mj-lt"/>
                <a:hlinkClick r:id="rId3" action="ppaction://hlinkfile" tooltip="Enfermedad rara"/>
              </a:rPr>
              <a:t>infrecuente</a:t>
            </a:r>
            <a:r>
              <a:rPr lang="es-ES" dirty="0" smtClean="0">
                <a:latin typeface="+mj-lt"/>
              </a:rPr>
              <a:t> con alteración </a:t>
            </a:r>
            <a:r>
              <a:rPr lang="es-ES" dirty="0" smtClean="0">
                <a:latin typeface="+mj-lt"/>
                <a:hlinkClick r:id="rId4" action="ppaction://hlinkfile" tooltip="Aberración cromosómica"/>
              </a:rPr>
              <a:t>cromosómica</a:t>
            </a:r>
            <a:r>
              <a:rPr lang="es-ES" dirty="0" smtClean="0">
                <a:latin typeface="+mj-lt"/>
              </a:rPr>
              <a:t> provocada por un tipo de </a:t>
            </a:r>
            <a:r>
              <a:rPr lang="es-ES" dirty="0" err="1" smtClean="0">
                <a:latin typeface="+mj-lt"/>
                <a:hlinkClick r:id="rId5" action="ppaction://hlinkfile" tooltip="Deleción"/>
              </a:rPr>
              <a:t>deleción</a:t>
            </a:r>
            <a:r>
              <a:rPr lang="es-ES" dirty="0" smtClean="0">
                <a:latin typeface="+mj-lt"/>
              </a:rPr>
              <a:t> estructural de parte o de todo el brazo corto del </a:t>
            </a:r>
            <a:r>
              <a:rPr lang="es-ES" dirty="0" smtClean="0">
                <a:latin typeface="+mj-lt"/>
                <a:hlinkClick r:id="rId6" action="ppaction://hlinkfile" tooltip="Cromosoma"/>
              </a:rPr>
              <a:t>cromosoma</a:t>
            </a:r>
            <a:r>
              <a:rPr lang="es-ES" dirty="0" smtClean="0">
                <a:latin typeface="+mj-lt"/>
              </a:rPr>
              <a:t> 5, caracterizada por un llanto que se asemeja al maullido de un gato y que se va modificando con el tiempo</a:t>
            </a:r>
            <a:r>
              <a:rPr lang="es-ES" dirty="0" smtClean="0">
                <a:latin typeface="+mj-lt"/>
              </a:rPr>
              <a:t>.</a:t>
            </a:r>
          </a:p>
          <a:p>
            <a:r>
              <a:rPr lang="es-ES" dirty="0" smtClean="0">
                <a:latin typeface="+mj-lt"/>
              </a:rPr>
              <a:t>El afectado normalmente presenta retraso de crecimiento intrauterino con peso bajo al nacimiento y llanto característico que recuerda al maullido de gato, por </a:t>
            </a:r>
            <a:r>
              <a:rPr lang="es-ES" dirty="0" err="1" smtClean="0">
                <a:latin typeface="+mj-lt"/>
                <a:hlinkClick r:id="rId7" action="ppaction://hlinkfile" tooltip="Laringomalacia (aún no redactado)"/>
              </a:rPr>
              <a:t>laringomalacia</a:t>
            </a:r>
            <a:r>
              <a:rPr lang="es-ES" dirty="0" smtClean="0">
                <a:latin typeface="+mj-lt"/>
              </a:rPr>
              <a:t> con </a:t>
            </a:r>
            <a:r>
              <a:rPr lang="es-ES" dirty="0" smtClean="0">
                <a:latin typeface="+mj-lt"/>
                <a:hlinkClick r:id="rId8" action="ppaction://hlinkfile" tooltip="Hipoplasia"/>
              </a:rPr>
              <a:t>hipoplasia</a:t>
            </a:r>
            <a:r>
              <a:rPr lang="es-ES" dirty="0" smtClean="0">
                <a:latin typeface="+mj-lt"/>
              </a:rPr>
              <a:t> de la </a:t>
            </a:r>
            <a:r>
              <a:rPr lang="es-ES" dirty="0" smtClean="0">
                <a:latin typeface="+mj-lt"/>
                <a:hlinkClick r:id="rId9" action="ppaction://hlinkfile" tooltip="Epiglotis"/>
              </a:rPr>
              <a:t>epiglotis</a:t>
            </a:r>
            <a:r>
              <a:rPr lang="es-ES" dirty="0" smtClean="0">
                <a:latin typeface="+mj-lt"/>
              </a:rPr>
              <a:t> y relajación de los pliegues </a:t>
            </a:r>
            <a:r>
              <a:rPr lang="es-ES" dirty="0" err="1" smtClean="0">
                <a:latin typeface="+mj-lt"/>
              </a:rPr>
              <a:t>ariepiglóticos</a:t>
            </a:r>
            <a:r>
              <a:rPr lang="es-ES" dirty="0" smtClean="0">
                <a:latin typeface="+mj-lt"/>
              </a:rPr>
              <a:t>. </a:t>
            </a:r>
            <a:endParaRPr lang="es-ES" dirty="0" smtClean="0">
              <a:latin typeface="+mj-lt"/>
            </a:endParaRPr>
          </a:p>
          <a:p>
            <a:r>
              <a:rPr lang="es-ES" dirty="0" smtClean="0">
                <a:latin typeface="+mj-lt"/>
              </a:rPr>
              <a:t>La </a:t>
            </a:r>
            <a:r>
              <a:rPr lang="es-ES" dirty="0" smtClean="0">
                <a:latin typeface="+mj-lt"/>
              </a:rPr>
              <a:t>voz característica del período neonatal desaparece en los pacientes de más edad. </a:t>
            </a:r>
            <a:endParaRPr lang="es-ES" dirty="0" smtClean="0">
              <a:latin typeface="+mj-lt"/>
            </a:endParaRPr>
          </a:p>
          <a:p>
            <a:r>
              <a:rPr lang="es-ES" dirty="0" smtClean="0">
                <a:latin typeface="+mj-lt"/>
              </a:rPr>
              <a:t>Predomina </a:t>
            </a:r>
            <a:r>
              <a:rPr lang="es-ES" dirty="0" smtClean="0">
                <a:latin typeface="+mj-lt"/>
              </a:rPr>
              <a:t>en las niñas, y al nacimiento suele llamar la atención el tamaño del cráneo, que contrasta con la cara redonda y llena.</a:t>
            </a:r>
            <a:endParaRPr lang="es-ES" dirty="0">
              <a:latin typeface="+mj-lt"/>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571472" y="1285860"/>
            <a:ext cx="4429156" cy="1015663"/>
          </a:xfrm>
          <a:prstGeom prst="rect">
            <a:avLst/>
          </a:prstGeom>
        </p:spPr>
        <p:style>
          <a:lnRef idx="1">
            <a:schemeClr val="accent3"/>
          </a:lnRef>
          <a:fillRef idx="2">
            <a:schemeClr val="accent3"/>
          </a:fillRef>
          <a:effectRef idx="1">
            <a:schemeClr val="accent3"/>
          </a:effectRef>
          <a:fontRef idx="minor">
            <a:schemeClr val="dk1"/>
          </a:fontRef>
        </p:style>
        <p:txBody>
          <a:bodyPr wrap="square" rtlCol="0">
            <a:spAutoFit/>
          </a:bodyPr>
          <a:lstStyle/>
          <a:p>
            <a:endParaRPr lang="es-ES" sz="2000" b="1" dirty="0" smtClean="0">
              <a:solidFill>
                <a:srgbClr val="FF6600"/>
              </a:solidFill>
              <a:latin typeface="+mj-lt"/>
            </a:endParaRPr>
          </a:p>
          <a:p>
            <a:r>
              <a:rPr lang="es-ES" sz="2000" b="1" dirty="0" smtClean="0">
                <a:solidFill>
                  <a:schemeClr val="tx1"/>
                </a:solidFill>
                <a:latin typeface="+mj-lt"/>
              </a:rPr>
              <a:t>SEGÚN LAS CÉLULAS AFECTADAS</a:t>
            </a:r>
            <a:endParaRPr lang="es-ES" sz="2000" b="1" dirty="0" smtClean="0">
              <a:solidFill>
                <a:srgbClr val="FF6600"/>
              </a:solidFill>
              <a:latin typeface="+mj-lt"/>
            </a:endParaRPr>
          </a:p>
          <a:p>
            <a:endParaRPr lang="es-ES" sz="2000" b="1" dirty="0">
              <a:solidFill>
                <a:srgbClr val="FF6600"/>
              </a:solidFill>
              <a:latin typeface="+mj-lt"/>
            </a:endParaRPr>
          </a:p>
        </p:txBody>
      </p:sp>
      <p:sp>
        <p:nvSpPr>
          <p:cNvPr id="3" name="2 CuadroTexto"/>
          <p:cNvSpPr txBox="1"/>
          <p:nvPr/>
        </p:nvSpPr>
        <p:spPr>
          <a:xfrm>
            <a:off x="571472" y="3071810"/>
            <a:ext cx="2286016" cy="369332"/>
          </a:xfrm>
          <a:prstGeom prst="rect">
            <a:avLst/>
          </a:prstGeom>
        </p:spPr>
        <p:style>
          <a:lnRef idx="1">
            <a:schemeClr val="accent3"/>
          </a:lnRef>
          <a:fillRef idx="2">
            <a:schemeClr val="accent3"/>
          </a:fillRef>
          <a:effectRef idx="1">
            <a:schemeClr val="accent3"/>
          </a:effectRef>
          <a:fontRef idx="minor">
            <a:schemeClr val="dk1"/>
          </a:fontRef>
        </p:style>
        <p:txBody>
          <a:bodyPr wrap="square" rtlCol="0">
            <a:spAutoFit/>
          </a:bodyPr>
          <a:lstStyle/>
          <a:p>
            <a:r>
              <a:rPr lang="es-ES" dirty="0" smtClean="0"/>
              <a:t>GERMINALES</a:t>
            </a:r>
            <a:endParaRPr lang="es-ES" dirty="0"/>
          </a:p>
        </p:txBody>
      </p:sp>
      <p:sp>
        <p:nvSpPr>
          <p:cNvPr id="4" name="3 CuadroTexto"/>
          <p:cNvSpPr txBox="1"/>
          <p:nvPr/>
        </p:nvSpPr>
        <p:spPr>
          <a:xfrm>
            <a:off x="3929058" y="3000372"/>
            <a:ext cx="2357454" cy="369332"/>
          </a:xfrm>
          <a:prstGeom prst="rect">
            <a:avLst/>
          </a:prstGeom>
        </p:spPr>
        <p:style>
          <a:lnRef idx="1">
            <a:schemeClr val="accent3"/>
          </a:lnRef>
          <a:fillRef idx="2">
            <a:schemeClr val="accent3"/>
          </a:fillRef>
          <a:effectRef idx="1">
            <a:schemeClr val="accent3"/>
          </a:effectRef>
          <a:fontRef idx="minor">
            <a:schemeClr val="dk1"/>
          </a:fontRef>
        </p:style>
        <p:txBody>
          <a:bodyPr wrap="square" rtlCol="0">
            <a:spAutoFit/>
          </a:bodyPr>
          <a:lstStyle/>
          <a:p>
            <a:r>
              <a:rPr lang="es-ES" dirty="0" smtClean="0"/>
              <a:t>SOMÁTICAS</a:t>
            </a:r>
            <a:endParaRPr lang="es-ES" dirty="0"/>
          </a:p>
        </p:txBody>
      </p:sp>
      <p:sp>
        <p:nvSpPr>
          <p:cNvPr id="5" name="4 CuadroTexto"/>
          <p:cNvSpPr txBox="1"/>
          <p:nvPr/>
        </p:nvSpPr>
        <p:spPr>
          <a:xfrm>
            <a:off x="714348" y="857232"/>
            <a:ext cx="3429024" cy="369332"/>
          </a:xfrm>
          <a:prstGeom prst="rect">
            <a:avLst/>
          </a:prstGeom>
          <a:noFill/>
        </p:spPr>
        <p:txBody>
          <a:bodyPr wrap="square" rtlCol="0">
            <a:spAutoFit/>
          </a:bodyPr>
          <a:lstStyle/>
          <a:p>
            <a:r>
              <a:rPr lang="es-ES" dirty="0" smtClean="0"/>
              <a:t>TIPOS DE MUTACIONES</a:t>
            </a:r>
            <a:endParaRPr lang="es-ES" dirty="0"/>
          </a:p>
        </p:txBody>
      </p:sp>
      <p:sp>
        <p:nvSpPr>
          <p:cNvPr id="8" name="7 CuadroTexto"/>
          <p:cNvSpPr txBox="1"/>
          <p:nvPr/>
        </p:nvSpPr>
        <p:spPr>
          <a:xfrm>
            <a:off x="571472" y="4572008"/>
            <a:ext cx="3286148" cy="1200329"/>
          </a:xfrm>
          <a:prstGeom prst="rect">
            <a:avLst/>
          </a:prstGeom>
        </p:spPr>
        <p:style>
          <a:lnRef idx="1">
            <a:schemeClr val="accent3"/>
          </a:lnRef>
          <a:fillRef idx="2">
            <a:schemeClr val="accent3"/>
          </a:fillRef>
          <a:effectRef idx="1">
            <a:schemeClr val="accent3"/>
          </a:effectRef>
          <a:fontRef idx="minor">
            <a:schemeClr val="dk1"/>
          </a:fontRef>
        </p:style>
        <p:txBody>
          <a:bodyPr wrap="square" rtlCol="0">
            <a:spAutoFit/>
          </a:bodyPr>
          <a:lstStyle/>
          <a:p>
            <a:pPr>
              <a:buFont typeface="Wingdings" pitchFamily="2" charset="2"/>
              <a:buChar char="ü"/>
            </a:pPr>
            <a:r>
              <a:rPr lang="es-ES" dirty="0" smtClean="0"/>
              <a:t>Afectan a los gametos.</a:t>
            </a:r>
          </a:p>
          <a:p>
            <a:pPr>
              <a:buFont typeface="Wingdings" pitchFamily="2" charset="2"/>
              <a:buChar char="ü"/>
            </a:pPr>
            <a:r>
              <a:rPr lang="es-ES" dirty="0" smtClean="0"/>
              <a:t>Se transmitirán a la descendencia y sobre ellas actuará la selección natural</a:t>
            </a:r>
            <a:endParaRPr lang="es-ES" dirty="0"/>
          </a:p>
        </p:txBody>
      </p:sp>
      <p:sp>
        <p:nvSpPr>
          <p:cNvPr id="9" name="8 Flecha abajo"/>
          <p:cNvSpPr/>
          <p:nvPr/>
        </p:nvSpPr>
        <p:spPr>
          <a:xfrm>
            <a:off x="1428728" y="3500438"/>
            <a:ext cx="357190" cy="107157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12" name="11 CuadroTexto"/>
          <p:cNvSpPr txBox="1"/>
          <p:nvPr/>
        </p:nvSpPr>
        <p:spPr>
          <a:xfrm>
            <a:off x="4357686" y="4286256"/>
            <a:ext cx="3357586" cy="2031325"/>
          </a:xfrm>
          <a:prstGeom prst="rect">
            <a:avLst/>
          </a:prstGeom>
        </p:spPr>
        <p:style>
          <a:lnRef idx="1">
            <a:schemeClr val="accent3"/>
          </a:lnRef>
          <a:fillRef idx="2">
            <a:schemeClr val="accent3"/>
          </a:fillRef>
          <a:effectRef idx="1">
            <a:schemeClr val="accent3"/>
          </a:effectRef>
          <a:fontRef idx="minor">
            <a:schemeClr val="dk1"/>
          </a:fontRef>
        </p:style>
        <p:txBody>
          <a:bodyPr wrap="square" rtlCol="0">
            <a:spAutoFit/>
          </a:bodyPr>
          <a:lstStyle/>
          <a:p>
            <a:pPr>
              <a:buFont typeface="Wingdings" pitchFamily="2" charset="2"/>
              <a:buChar char="ü"/>
            </a:pPr>
            <a:r>
              <a:rPr lang="es-ES" dirty="0" smtClean="0"/>
              <a:t>Las que sufren las células somáticas.</a:t>
            </a:r>
          </a:p>
          <a:p>
            <a:pPr>
              <a:buFont typeface="Wingdings" pitchFamily="2" charset="2"/>
              <a:buChar char="ü"/>
            </a:pPr>
            <a:r>
              <a:rPr lang="es-ES" dirty="0" smtClean="0"/>
              <a:t>Afectan al individuo pudiendo causar enfermedades  graves.</a:t>
            </a:r>
          </a:p>
          <a:p>
            <a:pPr>
              <a:buFont typeface="Wingdings" pitchFamily="2" charset="2"/>
              <a:buChar char="ü"/>
            </a:pPr>
            <a:r>
              <a:rPr lang="es-ES" dirty="0" smtClean="0"/>
              <a:t>No son heredables.</a:t>
            </a:r>
          </a:p>
          <a:p>
            <a:pPr>
              <a:buFont typeface="Wingdings" pitchFamily="2" charset="2"/>
              <a:buChar char="ü"/>
            </a:pPr>
            <a:r>
              <a:rPr lang="es-ES" dirty="0" smtClean="0"/>
              <a:t>No tienen un papel importante en la evolución</a:t>
            </a:r>
            <a:endParaRPr lang="es-ES" dirty="0"/>
          </a:p>
        </p:txBody>
      </p:sp>
      <p:sp>
        <p:nvSpPr>
          <p:cNvPr id="13" name="12 Flecha abajo"/>
          <p:cNvSpPr/>
          <p:nvPr/>
        </p:nvSpPr>
        <p:spPr>
          <a:xfrm>
            <a:off x="4786314" y="3357562"/>
            <a:ext cx="402909" cy="928694"/>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14" name="13 Flecha izquierda, derecha y arriba"/>
          <p:cNvSpPr/>
          <p:nvPr/>
        </p:nvSpPr>
        <p:spPr>
          <a:xfrm>
            <a:off x="2928926" y="2357430"/>
            <a:ext cx="928694" cy="1071570"/>
          </a:xfrm>
          <a:prstGeom prst="leftRigh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2">
                                            <p:bg/>
                                          </p:spTgt>
                                        </p:tgtEl>
                                        <p:attrNameLst>
                                          <p:attrName>style.visibility</p:attrName>
                                        </p:attrNameLst>
                                      </p:cBhvr>
                                      <p:to>
                                        <p:strVal val="visible"/>
                                      </p:to>
                                    </p:set>
                                    <p:animEffect transition="in" filter="wipe(down)">
                                      <p:cBhvr>
                                        <p:cTn id="7" dur="500"/>
                                        <p:tgtEl>
                                          <p:spTgt spid="2">
                                            <p:bg/>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wipe(down)">
                                      <p:cBhvr>
                                        <p:cTn id="12" dur="500"/>
                                        <p:tgtEl>
                                          <p:spTgt spid="2">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1214414" y="928670"/>
            <a:ext cx="6786610" cy="369332"/>
          </a:xfrm>
          <a:prstGeom prst="rect">
            <a:avLst/>
          </a:prstGeom>
        </p:spPr>
        <p:style>
          <a:lnRef idx="1">
            <a:schemeClr val="accent1"/>
          </a:lnRef>
          <a:fillRef idx="2">
            <a:schemeClr val="accent1"/>
          </a:fillRef>
          <a:effectRef idx="1">
            <a:schemeClr val="accent1"/>
          </a:effectRef>
          <a:fontRef idx="minor">
            <a:schemeClr val="dk1"/>
          </a:fontRef>
        </p:style>
        <p:txBody>
          <a:bodyPr wrap="square" rtlCol="0">
            <a:spAutoFit/>
          </a:bodyPr>
          <a:lstStyle/>
          <a:p>
            <a:r>
              <a:rPr lang="es-ES" dirty="0" smtClean="0"/>
              <a:t>SEGÚN LA EXTENSIÓN DEL MATERIAL GENÉTICO AFECTADO</a:t>
            </a:r>
            <a:endParaRPr lang="es-ES" dirty="0"/>
          </a:p>
        </p:txBody>
      </p:sp>
      <p:sp>
        <p:nvSpPr>
          <p:cNvPr id="3" name="2 CuadroTexto"/>
          <p:cNvSpPr txBox="1"/>
          <p:nvPr/>
        </p:nvSpPr>
        <p:spPr>
          <a:xfrm>
            <a:off x="642910" y="1857364"/>
            <a:ext cx="7500990" cy="3046988"/>
          </a:xfrm>
          <a:prstGeom prst="rect">
            <a:avLst/>
          </a:prstGeom>
          <a:noFill/>
        </p:spPr>
        <p:txBody>
          <a:bodyPr wrap="square" rtlCol="0">
            <a:spAutoFit/>
          </a:bodyPr>
          <a:lstStyle/>
          <a:p>
            <a:pPr marL="342900" indent="-342900">
              <a:buFont typeface="+mj-lt"/>
              <a:buAutoNum type="arabicPeriod"/>
            </a:pPr>
            <a:r>
              <a:rPr lang="es-ES" sz="2400" b="1" u="sng" dirty="0" smtClean="0">
                <a:solidFill>
                  <a:srgbClr val="FF6600"/>
                </a:solidFill>
                <a:latin typeface="+mj-lt"/>
              </a:rPr>
              <a:t>GÉNICAS: </a:t>
            </a:r>
            <a:r>
              <a:rPr lang="es-ES" sz="2400" dirty="0" smtClean="0">
                <a:latin typeface="+mj-lt"/>
              </a:rPr>
              <a:t>Provocan cambios en la secuencia de nucleótidos de un gen determinado.</a:t>
            </a:r>
          </a:p>
          <a:p>
            <a:pPr marL="342900" indent="-342900"/>
            <a:endParaRPr lang="es-ES" sz="2400" dirty="0" smtClean="0">
              <a:latin typeface="+mj-lt"/>
            </a:endParaRPr>
          </a:p>
          <a:p>
            <a:pPr marL="342900" indent="-342900">
              <a:buFont typeface="+mj-lt"/>
              <a:buAutoNum type="arabicPeriod"/>
            </a:pPr>
            <a:r>
              <a:rPr lang="es-ES" sz="2400" b="1" u="sng" dirty="0" smtClean="0">
                <a:solidFill>
                  <a:srgbClr val="FF6600"/>
                </a:solidFill>
                <a:latin typeface="+mj-lt"/>
              </a:rPr>
              <a:t>CROMOSÓMICAS: </a:t>
            </a:r>
            <a:r>
              <a:rPr lang="es-ES" sz="2400" dirty="0" smtClean="0">
                <a:latin typeface="+mj-lt"/>
              </a:rPr>
              <a:t>afectan ala disposición de los genes del cromosoma.</a:t>
            </a:r>
          </a:p>
          <a:p>
            <a:pPr marL="342900" indent="-342900"/>
            <a:endParaRPr lang="es-ES" sz="2400" dirty="0" smtClean="0">
              <a:latin typeface="+mj-lt"/>
            </a:endParaRPr>
          </a:p>
          <a:p>
            <a:pPr marL="342900" indent="-342900">
              <a:buFont typeface="+mj-lt"/>
              <a:buAutoNum type="arabicPeriod"/>
            </a:pPr>
            <a:r>
              <a:rPr lang="es-ES" sz="2400" b="1" u="sng" dirty="0" smtClean="0">
                <a:solidFill>
                  <a:srgbClr val="FF6600"/>
                </a:solidFill>
                <a:latin typeface="+mj-lt"/>
              </a:rPr>
              <a:t>GENÓMICAS: </a:t>
            </a:r>
            <a:r>
              <a:rPr lang="es-ES" sz="2400" dirty="0" smtClean="0">
                <a:latin typeface="+mj-lt"/>
              </a:rPr>
              <a:t>alteran aumentando o disminuyendo el número de cromosomas típico de la especie</a:t>
            </a:r>
            <a:endParaRPr lang="es-ES" sz="2400" dirty="0">
              <a:latin typeface="+mj-l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wipe(down)">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wipe(down)">
                                      <p:cBhvr>
                                        <p:cTn id="1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CuadroTexto"/>
          <p:cNvSpPr txBox="1"/>
          <p:nvPr/>
        </p:nvSpPr>
        <p:spPr>
          <a:xfrm>
            <a:off x="1142976" y="1142984"/>
            <a:ext cx="6500858" cy="4832092"/>
          </a:xfrm>
          <a:prstGeom prst="rect">
            <a:avLst/>
          </a:prstGeom>
          <a:noFill/>
        </p:spPr>
        <p:txBody>
          <a:bodyPr wrap="square" rtlCol="0">
            <a:spAutoFit/>
          </a:bodyPr>
          <a:lstStyle/>
          <a:p>
            <a:pPr algn="just"/>
            <a:r>
              <a:rPr lang="es-ES" sz="2800" b="1" u="sng" dirty="0" smtClean="0">
                <a:solidFill>
                  <a:srgbClr val="FF6600"/>
                </a:solidFill>
                <a:latin typeface="+mj-lt"/>
              </a:rPr>
              <a:t>ORIGEN DE LAS MUTACIONES</a:t>
            </a:r>
            <a:r>
              <a:rPr lang="es-ES" sz="2800" dirty="0" smtClean="0">
                <a:latin typeface="+mj-lt"/>
              </a:rPr>
              <a:t>:</a:t>
            </a:r>
          </a:p>
          <a:p>
            <a:pPr algn="just"/>
            <a:endParaRPr lang="es-ES" sz="2800" dirty="0" smtClean="0">
              <a:latin typeface="+mj-lt"/>
            </a:endParaRPr>
          </a:p>
          <a:p>
            <a:pPr algn="just">
              <a:buFont typeface="Wingdings" pitchFamily="2" charset="2"/>
              <a:buChar char="ü"/>
            </a:pPr>
            <a:r>
              <a:rPr lang="es-ES" sz="2800" dirty="0" smtClean="0">
                <a:latin typeface="+mj-lt"/>
              </a:rPr>
              <a:t>La mayor parte se producen de forma espontánea(errores en la replicación o en la meiosis o cambios químicos espontáneos en el ADN)</a:t>
            </a:r>
          </a:p>
          <a:p>
            <a:pPr algn="just"/>
            <a:endParaRPr lang="es-ES" sz="2800" dirty="0" smtClean="0">
              <a:latin typeface="+mj-lt"/>
            </a:endParaRPr>
          </a:p>
          <a:p>
            <a:pPr algn="just">
              <a:buFont typeface="Wingdings" pitchFamily="2" charset="2"/>
              <a:buChar char="ü"/>
            </a:pPr>
            <a:r>
              <a:rPr lang="es-ES" sz="2800" dirty="0" smtClean="0">
                <a:latin typeface="+mj-lt"/>
              </a:rPr>
              <a:t>Otras se producen por agentes físicos o químicos del medio que afectan a la estructura del ADN. Son las mutaciones inducidas</a:t>
            </a:r>
            <a:r>
              <a:rPr lang="es-ES" sz="2800" dirty="0" smtClean="0"/>
              <a:t>.</a:t>
            </a:r>
            <a:endParaRPr lang="es-ES" sz="28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wipe(down)">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wipe(down)">
                                      <p:cBhvr>
                                        <p:cTn id="1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p:txBody>
          <a:bodyPr/>
          <a:lstStyle/>
          <a:p>
            <a:r>
              <a:rPr lang="es-ES" dirty="0" smtClean="0"/>
              <a:t>Mutaciones génicas</a:t>
            </a:r>
            <a:br>
              <a:rPr lang="es-ES" dirty="0" smtClean="0"/>
            </a:br>
            <a:endParaRPr lang="es-ES" dirty="0"/>
          </a:p>
        </p:txBody>
      </p:sp>
      <p:sp>
        <p:nvSpPr>
          <p:cNvPr id="3" name="2 Subtítulo"/>
          <p:cNvSpPr>
            <a:spLocks noGrp="1"/>
          </p:cNvSpPr>
          <p:nvPr>
            <p:ph type="subTitle" idx="1"/>
          </p:nvPr>
        </p:nvSpPr>
        <p:spPr>
          <a:xfrm>
            <a:off x="533400" y="2714620"/>
            <a:ext cx="8253442" cy="3000396"/>
          </a:xfrm>
        </p:spPr>
        <p:txBody>
          <a:bodyPr>
            <a:noAutofit/>
          </a:bodyPr>
          <a:lstStyle/>
          <a:p>
            <a:pPr algn="l"/>
            <a:r>
              <a:rPr lang="es-ES" sz="2400" dirty="0" smtClean="0">
                <a:latin typeface="+mj-lt"/>
              </a:rPr>
              <a:t>Son las que alteran la secuencia de nucleótidos de un solo gen , por lo que se denominan puntuales.</a:t>
            </a:r>
          </a:p>
          <a:p>
            <a:pPr algn="l"/>
            <a:r>
              <a:rPr lang="es-ES" sz="2400" b="1" u="sng" dirty="0" smtClean="0">
                <a:solidFill>
                  <a:srgbClr val="FF6600"/>
                </a:solidFill>
                <a:latin typeface="+mj-lt"/>
              </a:rPr>
              <a:t>Pueden ser de 2 tipos</a:t>
            </a:r>
            <a:r>
              <a:rPr lang="es-ES" sz="2400" b="1" u="sng" dirty="0" smtClean="0">
                <a:solidFill>
                  <a:srgbClr val="FFC000"/>
                </a:solidFill>
                <a:latin typeface="+mj-lt"/>
              </a:rPr>
              <a:t>:</a:t>
            </a:r>
          </a:p>
          <a:p>
            <a:pPr algn="l">
              <a:buFont typeface="Wingdings" pitchFamily="2" charset="2"/>
              <a:buChar char="ü"/>
            </a:pPr>
            <a:r>
              <a:rPr lang="es-ES" sz="2400" dirty="0" smtClean="0">
                <a:latin typeface="+mj-lt"/>
              </a:rPr>
              <a:t>Sustituciones de bases.</a:t>
            </a:r>
          </a:p>
          <a:p>
            <a:pPr algn="l">
              <a:buFont typeface="Wingdings" pitchFamily="2" charset="2"/>
              <a:buChar char="ü"/>
            </a:pPr>
            <a:r>
              <a:rPr lang="es-ES" sz="2400" dirty="0" smtClean="0">
                <a:latin typeface="+mj-lt"/>
              </a:rPr>
              <a:t>Mutaciones por corrimiento de la pauta de lectura.</a:t>
            </a:r>
            <a:endParaRPr lang="es-ES" sz="2400" dirty="0">
              <a:latin typeface="+mj-l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down)">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357158" y="571480"/>
            <a:ext cx="8229600" cy="561228"/>
          </a:xfrm>
        </p:spPr>
        <p:txBody>
          <a:bodyPr>
            <a:normAutofit fontScale="90000"/>
          </a:bodyPr>
          <a:lstStyle/>
          <a:p>
            <a:r>
              <a:rPr lang="es-ES" sz="3600" dirty="0" smtClean="0">
                <a:solidFill>
                  <a:srgbClr val="FF6600"/>
                </a:solidFill>
              </a:rPr>
              <a:t>SUSTITUCIONES DE BASES</a:t>
            </a:r>
            <a:endParaRPr lang="es-ES" sz="3600" dirty="0">
              <a:solidFill>
                <a:srgbClr val="FF6600"/>
              </a:solidFill>
            </a:endParaRPr>
          </a:p>
        </p:txBody>
      </p:sp>
      <p:sp>
        <p:nvSpPr>
          <p:cNvPr id="3" name="2 Marcador de contenido"/>
          <p:cNvSpPr>
            <a:spLocks noGrp="1"/>
          </p:cNvSpPr>
          <p:nvPr>
            <p:ph idx="1"/>
          </p:nvPr>
        </p:nvSpPr>
        <p:spPr>
          <a:xfrm>
            <a:off x="428596" y="1142984"/>
            <a:ext cx="8229600" cy="5000660"/>
          </a:xfrm>
        </p:spPr>
        <p:txBody>
          <a:bodyPr>
            <a:normAutofit fontScale="92500" lnSpcReduction="20000"/>
          </a:bodyPr>
          <a:lstStyle/>
          <a:p>
            <a:pPr>
              <a:buNone/>
            </a:pPr>
            <a:r>
              <a:rPr lang="es-ES" sz="2400" dirty="0" smtClean="0"/>
              <a:t>Pueden ser:</a:t>
            </a:r>
          </a:p>
          <a:p>
            <a:pPr marL="457200" indent="-457200">
              <a:buFont typeface="+mj-lt"/>
              <a:buAutoNum type="arabicPeriod"/>
            </a:pPr>
            <a:r>
              <a:rPr lang="es-ES" sz="2400" b="1" u="sng" dirty="0" smtClean="0">
                <a:solidFill>
                  <a:srgbClr val="FF6600"/>
                </a:solidFill>
                <a:latin typeface="+mj-lt"/>
              </a:rPr>
              <a:t>Transiciones</a:t>
            </a:r>
            <a:r>
              <a:rPr lang="es-ES" sz="2400" dirty="0" smtClean="0">
                <a:latin typeface="+mj-lt"/>
              </a:rPr>
              <a:t>: se cambia un base </a:t>
            </a:r>
            <a:r>
              <a:rPr lang="es-ES" sz="2400" dirty="0" err="1" smtClean="0">
                <a:latin typeface="+mj-lt"/>
              </a:rPr>
              <a:t>púrica</a:t>
            </a:r>
            <a:r>
              <a:rPr lang="es-ES" sz="2400" dirty="0" smtClean="0">
                <a:latin typeface="+mj-lt"/>
              </a:rPr>
              <a:t> por otra </a:t>
            </a:r>
            <a:r>
              <a:rPr lang="es-ES" sz="2400" dirty="0" err="1" smtClean="0">
                <a:latin typeface="+mj-lt"/>
              </a:rPr>
              <a:t>púrica</a:t>
            </a:r>
            <a:r>
              <a:rPr lang="es-ES" sz="2400" dirty="0" smtClean="0">
                <a:latin typeface="+mj-lt"/>
              </a:rPr>
              <a:t> o una </a:t>
            </a:r>
            <a:r>
              <a:rPr lang="es-ES" sz="2400" dirty="0" err="1" smtClean="0">
                <a:latin typeface="+mj-lt"/>
              </a:rPr>
              <a:t>pirimidínica</a:t>
            </a:r>
            <a:r>
              <a:rPr lang="es-ES" sz="2400" dirty="0" smtClean="0">
                <a:latin typeface="+mj-lt"/>
              </a:rPr>
              <a:t> por otra </a:t>
            </a:r>
            <a:r>
              <a:rPr lang="es-ES" sz="2400" dirty="0" err="1" smtClean="0">
                <a:latin typeface="+mj-lt"/>
              </a:rPr>
              <a:t>pirimídínica</a:t>
            </a:r>
            <a:r>
              <a:rPr lang="es-ES" sz="2400" dirty="0" smtClean="0">
                <a:latin typeface="+mj-lt"/>
              </a:rPr>
              <a:t>.</a:t>
            </a:r>
          </a:p>
          <a:p>
            <a:pPr marL="457200" indent="-457200">
              <a:buFont typeface="+mj-lt"/>
              <a:buAutoNum type="arabicPeriod"/>
            </a:pPr>
            <a:r>
              <a:rPr lang="es-ES" sz="2400" b="1" u="sng" dirty="0" err="1" smtClean="0">
                <a:solidFill>
                  <a:srgbClr val="FF6600"/>
                </a:solidFill>
                <a:latin typeface="+mj-lt"/>
              </a:rPr>
              <a:t>Transversiones</a:t>
            </a:r>
            <a:r>
              <a:rPr lang="es-ES" sz="2400" b="1" u="sng" dirty="0" smtClean="0">
                <a:solidFill>
                  <a:srgbClr val="FF6600"/>
                </a:solidFill>
                <a:latin typeface="+mj-lt"/>
              </a:rPr>
              <a:t>: </a:t>
            </a:r>
            <a:r>
              <a:rPr lang="es-ES" sz="2400" dirty="0" smtClean="0">
                <a:latin typeface="+mj-lt"/>
              </a:rPr>
              <a:t>si la sustitución es de una base </a:t>
            </a:r>
            <a:r>
              <a:rPr lang="es-ES" sz="2400" dirty="0" err="1" smtClean="0">
                <a:latin typeface="+mj-lt"/>
              </a:rPr>
              <a:t>púrica</a:t>
            </a:r>
            <a:r>
              <a:rPr lang="es-ES" sz="2400" dirty="0" smtClean="0">
                <a:latin typeface="+mj-lt"/>
              </a:rPr>
              <a:t> por otra </a:t>
            </a:r>
            <a:r>
              <a:rPr lang="es-ES" sz="2400" dirty="0" err="1" smtClean="0">
                <a:latin typeface="+mj-lt"/>
              </a:rPr>
              <a:t>pirimidínica</a:t>
            </a:r>
            <a:r>
              <a:rPr lang="es-ES" sz="2400" dirty="0" smtClean="0">
                <a:latin typeface="+mj-lt"/>
              </a:rPr>
              <a:t> o viceversa.</a:t>
            </a:r>
          </a:p>
          <a:p>
            <a:pPr>
              <a:buFont typeface="Wingdings" pitchFamily="2" charset="2"/>
              <a:buChar char="Ø"/>
            </a:pPr>
            <a:r>
              <a:rPr lang="es-ES" sz="2400" dirty="0" smtClean="0">
                <a:latin typeface="+mj-lt"/>
              </a:rPr>
              <a:t>Afectan a un solo nucleótido.</a:t>
            </a:r>
          </a:p>
          <a:p>
            <a:pPr>
              <a:buFont typeface="Wingdings" pitchFamily="2" charset="2"/>
              <a:buChar char="Ø"/>
            </a:pPr>
            <a:r>
              <a:rPr lang="es-ES" sz="2400" dirty="0" smtClean="0">
                <a:latin typeface="+mj-lt"/>
              </a:rPr>
              <a:t>Como el código genético es degenerado es posible que el nuevo triplete codifique el mismo </a:t>
            </a:r>
            <a:r>
              <a:rPr lang="es-ES" sz="2400" dirty="0" err="1" smtClean="0">
                <a:latin typeface="+mj-lt"/>
              </a:rPr>
              <a:t>aa</a:t>
            </a:r>
            <a:r>
              <a:rPr lang="es-ES" sz="2400" dirty="0" smtClean="0">
                <a:latin typeface="+mj-lt"/>
              </a:rPr>
              <a:t>(mutación silenciosa)</a:t>
            </a:r>
          </a:p>
          <a:p>
            <a:pPr>
              <a:buFont typeface="Wingdings" pitchFamily="2" charset="2"/>
              <a:buChar char="Ø"/>
            </a:pPr>
            <a:r>
              <a:rPr lang="es-ES" sz="2400" dirty="0" smtClean="0">
                <a:latin typeface="+mj-lt"/>
              </a:rPr>
              <a:t>Si el nuevo triplete codifica un </a:t>
            </a:r>
            <a:r>
              <a:rPr lang="es-ES" sz="2400" dirty="0" err="1" smtClean="0">
                <a:latin typeface="+mj-lt"/>
              </a:rPr>
              <a:t>aa</a:t>
            </a:r>
            <a:r>
              <a:rPr lang="es-ES" sz="2400" dirty="0" smtClean="0">
                <a:latin typeface="+mj-lt"/>
              </a:rPr>
              <a:t> diferente, es grave si es uno de los del centro activo de la enzima.</a:t>
            </a:r>
          </a:p>
          <a:p>
            <a:pPr>
              <a:buFont typeface="Wingdings" pitchFamily="2" charset="2"/>
              <a:buChar char="Ø"/>
            </a:pPr>
            <a:r>
              <a:rPr lang="es-ES" sz="2400" dirty="0" smtClean="0">
                <a:latin typeface="+mj-lt"/>
              </a:rPr>
              <a:t>Si ocurre en el codón de terminación se produce una proteína más larga.</a:t>
            </a:r>
          </a:p>
          <a:p>
            <a:pPr>
              <a:buFont typeface="Wingdings" pitchFamily="2" charset="2"/>
              <a:buChar char="Ø"/>
            </a:pPr>
            <a:r>
              <a:rPr lang="es-ES" sz="2400" dirty="0" smtClean="0">
                <a:latin typeface="+mj-lt"/>
              </a:rPr>
              <a:t>Si crea un codón de terminación antes del lugar que corresponde , creará una proteína más corta.</a:t>
            </a:r>
          </a:p>
          <a:p>
            <a:pPr>
              <a:buFont typeface="Wingdings" pitchFamily="2" charset="2"/>
              <a:buChar char="Ø"/>
            </a:pPr>
            <a:r>
              <a:rPr lang="es-ES" sz="2400" dirty="0" smtClean="0">
                <a:latin typeface="+mj-lt"/>
              </a:rPr>
              <a:t>En algún caso se puede formar un proteína que mejore a la original.</a:t>
            </a:r>
          </a:p>
          <a:p>
            <a:pPr>
              <a:buFont typeface="Wingdings" pitchFamily="2" charset="2"/>
              <a:buChar char="Ø"/>
            </a:pPr>
            <a:endParaRPr lang="es-ES" sz="2400" dirty="0">
              <a:latin typeface="+mj-l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down)">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down)">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wipe(down)">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4"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wipe(down)">
                                      <p:cBhvr>
                                        <p:cTn id="37" dur="5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4" fill="hold" grpId="0"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wipe(down)">
                                      <p:cBhvr>
                                        <p:cTn id="42" dur="500"/>
                                        <p:tgtEl>
                                          <p:spTgt spid="3">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22" presetClass="entr" presetSubtype="4" fill="hold" grpId="0" nodeType="clickEffect">
                                  <p:stCondLst>
                                    <p:cond delay="0"/>
                                  </p:stCondLst>
                                  <p:childTnLst>
                                    <p:set>
                                      <p:cBhvr>
                                        <p:cTn id="46" dur="1" fill="hold">
                                          <p:stCondLst>
                                            <p:cond delay="0"/>
                                          </p:stCondLst>
                                        </p:cTn>
                                        <p:tgtEl>
                                          <p:spTgt spid="3">
                                            <p:txEl>
                                              <p:pRg st="8" end="8"/>
                                            </p:txEl>
                                          </p:spTgt>
                                        </p:tgtEl>
                                        <p:attrNameLst>
                                          <p:attrName>style.visibility</p:attrName>
                                        </p:attrNameLst>
                                      </p:cBhvr>
                                      <p:to>
                                        <p:strVal val="visible"/>
                                      </p:to>
                                    </p:set>
                                    <p:animEffect transition="in" filter="wipe(down)">
                                      <p:cBhvr>
                                        <p:cTn id="47" dur="5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500042"/>
            <a:ext cx="8229600" cy="571504"/>
          </a:xfrm>
        </p:spPr>
        <p:txBody>
          <a:bodyPr>
            <a:normAutofit/>
          </a:bodyPr>
          <a:lstStyle/>
          <a:p>
            <a:r>
              <a:rPr lang="es-ES" sz="2400" b="1" dirty="0" smtClean="0">
                <a:solidFill>
                  <a:srgbClr val="FF6600"/>
                </a:solidFill>
              </a:rPr>
              <a:t>MUTACIONES POR CORRIMIENTO DEL L A PAUTA DE LECTURA</a:t>
            </a:r>
            <a:r>
              <a:rPr lang="es-ES" sz="2400" dirty="0" smtClean="0"/>
              <a:t>.</a:t>
            </a:r>
            <a:endParaRPr lang="es-ES" sz="2400" dirty="0"/>
          </a:p>
        </p:txBody>
      </p:sp>
      <p:sp>
        <p:nvSpPr>
          <p:cNvPr id="3" name="2 Marcador de contenido"/>
          <p:cNvSpPr>
            <a:spLocks noGrp="1"/>
          </p:cNvSpPr>
          <p:nvPr>
            <p:ph idx="1"/>
          </p:nvPr>
        </p:nvSpPr>
        <p:spPr>
          <a:xfrm>
            <a:off x="457200" y="1071546"/>
            <a:ext cx="8229600" cy="5253054"/>
          </a:xfrm>
        </p:spPr>
        <p:txBody>
          <a:bodyPr>
            <a:normAutofit/>
          </a:bodyPr>
          <a:lstStyle/>
          <a:p>
            <a:pPr>
              <a:buNone/>
            </a:pPr>
            <a:r>
              <a:rPr lang="es-ES" sz="2400" dirty="0" smtClean="0">
                <a:latin typeface="+mj-lt"/>
              </a:rPr>
              <a:t>Pueden ser:</a:t>
            </a:r>
          </a:p>
          <a:p>
            <a:pPr marL="514350" indent="-514350">
              <a:buFont typeface="+mj-lt"/>
              <a:buAutoNum type="arabicPeriod"/>
            </a:pPr>
            <a:r>
              <a:rPr lang="es-ES" sz="2400" b="1" u="sng" dirty="0" smtClean="0">
                <a:solidFill>
                  <a:srgbClr val="FF6600"/>
                </a:solidFill>
                <a:latin typeface="+mj-lt"/>
              </a:rPr>
              <a:t>Inserciones: </a:t>
            </a:r>
            <a:r>
              <a:rPr lang="es-ES" sz="2400" dirty="0" smtClean="0">
                <a:latin typeface="+mj-lt"/>
              </a:rPr>
              <a:t>se añade un nucleótido.</a:t>
            </a:r>
            <a:endParaRPr lang="es-ES" sz="2400" b="1" u="sng" dirty="0" smtClean="0">
              <a:latin typeface="+mj-lt"/>
            </a:endParaRPr>
          </a:p>
          <a:p>
            <a:pPr marL="514350" indent="-514350">
              <a:buFont typeface="+mj-lt"/>
              <a:buAutoNum type="arabicPeriod"/>
            </a:pPr>
            <a:r>
              <a:rPr lang="es-ES" sz="2400" b="1" u="sng" dirty="0" err="1" smtClean="0">
                <a:solidFill>
                  <a:srgbClr val="FF6600"/>
                </a:solidFill>
                <a:latin typeface="+mj-lt"/>
              </a:rPr>
              <a:t>Deleciones</a:t>
            </a:r>
            <a:r>
              <a:rPr lang="es-ES" sz="2400" b="1" u="sng" dirty="0" smtClean="0">
                <a:solidFill>
                  <a:srgbClr val="FF6600"/>
                </a:solidFill>
                <a:latin typeface="+mj-lt"/>
              </a:rPr>
              <a:t>: </a:t>
            </a:r>
            <a:r>
              <a:rPr lang="es-ES" sz="2400" dirty="0" smtClean="0">
                <a:latin typeface="+mj-lt"/>
              </a:rPr>
              <a:t>se pierde un nucleótido.</a:t>
            </a:r>
          </a:p>
          <a:p>
            <a:pPr marL="514350" indent="-514350">
              <a:buFont typeface="Wingdings" pitchFamily="2" charset="2"/>
              <a:buChar char="Ø"/>
            </a:pPr>
            <a:r>
              <a:rPr lang="es-ES" sz="2400" dirty="0" smtClean="0">
                <a:latin typeface="+mj-lt"/>
              </a:rPr>
              <a:t>A partir del punto de la inserción o </a:t>
            </a:r>
            <a:r>
              <a:rPr lang="es-ES" sz="2400" dirty="0" err="1" smtClean="0">
                <a:latin typeface="+mj-lt"/>
              </a:rPr>
              <a:t>deleción</a:t>
            </a:r>
            <a:r>
              <a:rPr lang="es-ES" sz="2400" dirty="0" smtClean="0">
                <a:latin typeface="+mj-lt"/>
              </a:rPr>
              <a:t>  varían todos los tripletes.</a:t>
            </a:r>
          </a:p>
          <a:p>
            <a:pPr marL="514350" indent="-514350">
              <a:buFont typeface="Wingdings" pitchFamily="2" charset="2"/>
              <a:buChar char="Ø"/>
            </a:pPr>
            <a:r>
              <a:rPr lang="es-ES" sz="2400" dirty="0" smtClean="0">
                <a:latin typeface="+mj-lt"/>
              </a:rPr>
              <a:t>Ello conduce a una proteína diferente.</a:t>
            </a:r>
          </a:p>
          <a:p>
            <a:pPr marL="514350" indent="-514350">
              <a:buNone/>
            </a:pPr>
            <a:r>
              <a:rPr lang="es-ES" sz="2400" dirty="0" smtClean="0">
                <a:latin typeface="+mj-lt"/>
              </a:rPr>
              <a:t>Ejemplos:</a:t>
            </a:r>
          </a:p>
          <a:p>
            <a:pPr marL="514350" indent="-514350">
              <a:buNone/>
            </a:pPr>
            <a:r>
              <a:rPr lang="es-ES" sz="2400" u="sng" dirty="0" smtClean="0">
                <a:solidFill>
                  <a:srgbClr val="FF0000"/>
                </a:solidFill>
                <a:latin typeface="+mj-lt"/>
              </a:rPr>
              <a:t>Sin mutación</a:t>
            </a:r>
            <a:r>
              <a:rPr lang="es-ES" sz="2400" dirty="0" smtClean="0">
                <a:latin typeface="+mj-lt"/>
              </a:rPr>
              <a:t>.</a:t>
            </a:r>
          </a:p>
          <a:p>
            <a:pPr marL="514350" indent="-514350">
              <a:buNone/>
            </a:pPr>
            <a:r>
              <a:rPr lang="es-ES" sz="2400" dirty="0" smtClean="0">
                <a:latin typeface="+mj-lt"/>
              </a:rPr>
              <a:t>ADN:  		</a:t>
            </a:r>
            <a:r>
              <a:rPr lang="es-ES" sz="2400" dirty="0" smtClean="0">
                <a:solidFill>
                  <a:schemeClr val="accent4">
                    <a:lumMod val="75000"/>
                  </a:schemeClr>
                </a:solidFill>
                <a:latin typeface="+mj-lt"/>
              </a:rPr>
              <a:t>GAT GGT CGT CAG ACG TCT TGT </a:t>
            </a:r>
          </a:p>
          <a:p>
            <a:pPr marL="514350" indent="-514350">
              <a:buNone/>
            </a:pPr>
            <a:r>
              <a:rPr lang="es-ES" sz="2400" dirty="0" smtClean="0">
                <a:latin typeface="+mj-lt"/>
              </a:rPr>
              <a:t>ARN m:</a:t>
            </a:r>
            <a:r>
              <a:rPr lang="es-ES" sz="2400" dirty="0" smtClean="0">
                <a:solidFill>
                  <a:schemeClr val="accent4">
                    <a:lumMod val="75000"/>
                  </a:schemeClr>
                </a:solidFill>
                <a:latin typeface="+mj-lt"/>
              </a:rPr>
              <a:t> 	CUA CCA GCA GUC UGC AGA ACA</a:t>
            </a:r>
          </a:p>
          <a:p>
            <a:pPr marL="514350" indent="-514350">
              <a:buNone/>
            </a:pPr>
            <a:r>
              <a:rPr lang="es-ES" sz="2400" dirty="0" smtClean="0">
                <a:solidFill>
                  <a:schemeClr val="accent4">
                    <a:lumMod val="75000"/>
                  </a:schemeClr>
                </a:solidFill>
                <a:latin typeface="+mj-lt"/>
              </a:rPr>
              <a:t>PROT:		leu    pro  ala   val    </a:t>
            </a:r>
            <a:r>
              <a:rPr lang="es-ES" sz="2400" dirty="0" err="1" smtClean="0">
                <a:solidFill>
                  <a:schemeClr val="accent4">
                    <a:lumMod val="75000"/>
                  </a:schemeClr>
                </a:solidFill>
                <a:latin typeface="+mj-lt"/>
              </a:rPr>
              <a:t>cys</a:t>
            </a:r>
            <a:r>
              <a:rPr lang="es-ES" sz="2400" dirty="0" smtClean="0">
                <a:solidFill>
                  <a:schemeClr val="accent4">
                    <a:lumMod val="75000"/>
                  </a:schemeClr>
                </a:solidFill>
                <a:latin typeface="+mj-lt"/>
              </a:rPr>
              <a:t>   </a:t>
            </a:r>
            <a:r>
              <a:rPr lang="es-ES" sz="2400" dirty="0" err="1" smtClean="0">
                <a:solidFill>
                  <a:schemeClr val="accent4">
                    <a:lumMod val="75000"/>
                  </a:schemeClr>
                </a:solidFill>
                <a:latin typeface="+mj-lt"/>
              </a:rPr>
              <a:t>arg</a:t>
            </a:r>
            <a:r>
              <a:rPr lang="es-ES" sz="2400" dirty="0" smtClean="0">
                <a:solidFill>
                  <a:schemeClr val="accent4">
                    <a:lumMod val="75000"/>
                  </a:schemeClr>
                </a:solidFill>
                <a:latin typeface="+mj-lt"/>
              </a:rPr>
              <a:t>     </a:t>
            </a:r>
            <a:r>
              <a:rPr lang="es-ES" sz="2400" dirty="0" err="1" smtClean="0">
                <a:solidFill>
                  <a:schemeClr val="accent4">
                    <a:lumMod val="75000"/>
                  </a:schemeClr>
                </a:solidFill>
                <a:latin typeface="+mj-lt"/>
              </a:rPr>
              <a:t>thr</a:t>
            </a:r>
            <a:endParaRPr lang="es-ES" sz="2400" dirty="0">
              <a:solidFill>
                <a:schemeClr val="accent4">
                  <a:lumMod val="75000"/>
                </a:schemeClr>
              </a:solidFill>
              <a:latin typeface="+mj-l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down)">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down)">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wipe(down)">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4"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wipe(down)">
                                      <p:cBhvr>
                                        <p:cTn id="37" dur="5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4" fill="hold" grpId="0"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wipe(down)">
                                      <p:cBhvr>
                                        <p:cTn id="42" dur="500"/>
                                        <p:tgtEl>
                                          <p:spTgt spid="3">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22" presetClass="entr" presetSubtype="4" fill="hold" grpId="0" nodeType="clickEffect">
                                  <p:stCondLst>
                                    <p:cond delay="0"/>
                                  </p:stCondLst>
                                  <p:childTnLst>
                                    <p:set>
                                      <p:cBhvr>
                                        <p:cTn id="46" dur="1" fill="hold">
                                          <p:stCondLst>
                                            <p:cond delay="0"/>
                                          </p:stCondLst>
                                        </p:cTn>
                                        <p:tgtEl>
                                          <p:spTgt spid="3">
                                            <p:txEl>
                                              <p:pRg st="8" end="8"/>
                                            </p:txEl>
                                          </p:spTgt>
                                        </p:tgtEl>
                                        <p:attrNameLst>
                                          <p:attrName>style.visibility</p:attrName>
                                        </p:attrNameLst>
                                      </p:cBhvr>
                                      <p:to>
                                        <p:strVal val="visible"/>
                                      </p:to>
                                    </p:set>
                                    <p:animEffect transition="in" filter="wipe(down)">
                                      <p:cBhvr>
                                        <p:cTn id="47" dur="500"/>
                                        <p:tgtEl>
                                          <p:spTgt spid="3">
                                            <p:txEl>
                                              <p:pRg st="8" end="8"/>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22" presetClass="entr" presetSubtype="4" fill="hold" grpId="0" nodeType="clickEffect">
                                  <p:stCondLst>
                                    <p:cond delay="0"/>
                                  </p:stCondLst>
                                  <p:childTnLst>
                                    <p:set>
                                      <p:cBhvr>
                                        <p:cTn id="51" dur="1" fill="hold">
                                          <p:stCondLst>
                                            <p:cond delay="0"/>
                                          </p:stCondLst>
                                        </p:cTn>
                                        <p:tgtEl>
                                          <p:spTgt spid="3">
                                            <p:txEl>
                                              <p:pRg st="9" end="9"/>
                                            </p:txEl>
                                          </p:spTgt>
                                        </p:tgtEl>
                                        <p:attrNameLst>
                                          <p:attrName>style.visibility</p:attrName>
                                        </p:attrNameLst>
                                      </p:cBhvr>
                                      <p:to>
                                        <p:strVal val="visible"/>
                                      </p:to>
                                    </p:set>
                                    <p:animEffect transition="in" filter="wipe(down)">
                                      <p:cBhvr>
                                        <p:cTn id="52" dur="500"/>
                                        <p:tgtEl>
                                          <p:spTgt spid="3">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704088"/>
            <a:ext cx="8229600" cy="367458"/>
          </a:xfrm>
        </p:spPr>
        <p:txBody>
          <a:bodyPr>
            <a:normAutofit fontScale="90000"/>
          </a:bodyPr>
          <a:lstStyle/>
          <a:p>
            <a:r>
              <a:rPr lang="es-ES" sz="2400" b="1" dirty="0" smtClean="0">
                <a:solidFill>
                  <a:srgbClr val="FF6600"/>
                </a:solidFill>
              </a:rPr>
              <a:t>MUTACIONES POR CORRIMIENTO DEL L A PAUTA DE LECTURA</a:t>
            </a:r>
            <a:endParaRPr lang="es-ES" sz="2400" dirty="0"/>
          </a:p>
        </p:txBody>
      </p:sp>
      <p:sp>
        <p:nvSpPr>
          <p:cNvPr id="3" name="2 Marcador de contenido"/>
          <p:cNvSpPr>
            <a:spLocks noGrp="1"/>
          </p:cNvSpPr>
          <p:nvPr>
            <p:ph idx="1"/>
          </p:nvPr>
        </p:nvSpPr>
        <p:spPr>
          <a:xfrm>
            <a:off x="457200" y="1214422"/>
            <a:ext cx="8229600" cy="5110178"/>
          </a:xfrm>
        </p:spPr>
        <p:txBody>
          <a:bodyPr/>
          <a:lstStyle/>
          <a:p>
            <a:pPr>
              <a:buNone/>
            </a:pPr>
            <a:r>
              <a:rPr lang="es-ES" sz="2400" dirty="0" smtClean="0">
                <a:latin typeface="+mj-lt"/>
              </a:rPr>
              <a:t>Transición:</a:t>
            </a:r>
          </a:p>
          <a:p>
            <a:pPr>
              <a:buNone/>
            </a:pPr>
            <a:r>
              <a:rPr lang="es-ES" sz="2000" dirty="0" smtClean="0"/>
              <a:t>ADN:  		</a:t>
            </a:r>
            <a:r>
              <a:rPr lang="es-ES" sz="2000" dirty="0" smtClean="0">
                <a:solidFill>
                  <a:schemeClr val="accent4">
                    <a:lumMod val="75000"/>
                  </a:schemeClr>
                </a:solidFill>
              </a:rPr>
              <a:t>GAT GGT CGT C</a:t>
            </a:r>
            <a:r>
              <a:rPr lang="es-ES" sz="2400" b="1" dirty="0" smtClean="0">
                <a:solidFill>
                  <a:srgbClr val="FF0000"/>
                </a:solidFill>
              </a:rPr>
              <a:t>G</a:t>
            </a:r>
            <a:r>
              <a:rPr lang="es-ES" sz="2000" dirty="0" smtClean="0">
                <a:solidFill>
                  <a:schemeClr val="accent4">
                    <a:lumMod val="75000"/>
                  </a:schemeClr>
                </a:solidFill>
              </a:rPr>
              <a:t>G ACG TCT TGT </a:t>
            </a:r>
          </a:p>
          <a:p>
            <a:pPr>
              <a:buNone/>
            </a:pPr>
            <a:r>
              <a:rPr lang="es-ES" sz="2000" dirty="0" smtClean="0"/>
              <a:t>ARN m                 </a:t>
            </a:r>
            <a:r>
              <a:rPr lang="es-ES" sz="2000" dirty="0" smtClean="0">
                <a:solidFill>
                  <a:schemeClr val="accent4">
                    <a:lumMod val="75000"/>
                  </a:schemeClr>
                </a:solidFill>
              </a:rPr>
              <a:t>CUA CCA GCA G</a:t>
            </a:r>
            <a:r>
              <a:rPr lang="es-ES" sz="2400" b="1" dirty="0" smtClean="0">
                <a:solidFill>
                  <a:srgbClr val="FF0000"/>
                </a:solidFill>
              </a:rPr>
              <a:t>C</a:t>
            </a:r>
            <a:r>
              <a:rPr lang="es-ES" sz="2000" dirty="0" smtClean="0">
                <a:solidFill>
                  <a:schemeClr val="accent4">
                    <a:lumMod val="75000"/>
                  </a:schemeClr>
                </a:solidFill>
              </a:rPr>
              <a:t>C UGC AGA ACA</a:t>
            </a:r>
          </a:p>
          <a:p>
            <a:pPr>
              <a:buNone/>
            </a:pPr>
            <a:endParaRPr lang="es-ES" sz="2000" dirty="0" smtClean="0"/>
          </a:p>
          <a:p>
            <a:pPr>
              <a:buNone/>
            </a:pPr>
            <a:endParaRPr lang="es-ES" sz="2000" dirty="0" smtClean="0"/>
          </a:p>
          <a:p>
            <a:pPr>
              <a:buNone/>
            </a:pPr>
            <a:r>
              <a:rPr lang="es-ES" sz="2400" dirty="0" err="1" smtClean="0"/>
              <a:t>Transversión</a:t>
            </a:r>
            <a:r>
              <a:rPr lang="es-ES" sz="2400" dirty="0" smtClean="0"/>
              <a:t>:</a:t>
            </a:r>
          </a:p>
          <a:p>
            <a:pPr>
              <a:buNone/>
            </a:pPr>
            <a:r>
              <a:rPr lang="es-ES" sz="2000" dirty="0" smtClean="0"/>
              <a:t>ADN:  		</a:t>
            </a:r>
            <a:r>
              <a:rPr lang="es-ES" sz="2000" dirty="0" smtClean="0">
                <a:solidFill>
                  <a:schemeClr val="accent4">
                    <a:lumMod val="75000"/>
                  </a:schemeClr>
                </a:solidFill>
              </a:rPr>
              <a:t>GAT GGT CGT C</a:t>
            </a:r>
            <a:r>
              <a:rPr lang="es-ES" sz="2400" b="1" dirty="0" smtClean="0">
                <a:solidFill>
                  <a:srgbClr val="FF0000"/>
                </a:solidFill>
              </a:rPr>
              <a:t>C</a:t>
            </a:r>
            <a:r>
              <a:rPr lang="es-ES" sz="2000" dirty="0" smtClean="0">
                <a:solidFill>
                  <a:schemeClr val="accent4">
                    <a:lumMod val="75000"/>
                  </a:schemeClr>
                </a:solidFill>
              </a:rPr>
              <a:t>G ACG TCT TGT </a:t>
            </a:r>
          </a:p>
          <a:p>
            <a:pPr>
              <a:buNone/>
            </a:pPr>
            <a:r>
              <a:rPr lang="es-ES" sz="2000" dirty="0" smtClean="0"/>
              <a:t>ARN m                 </a:t>
            </a:r>
            <a:r>
              <a:rPr lang="es-ES" sz="2000" dirty="0" smtClean="0">
                <a:solidFill>
                  <a:schemeClr val="accent4">
                    <a:lumMod val="75000"/>
                  </a:schemeClr>
                </a:solidFill>
              </a:rPr>
              <a:t>CUA CCA GCA G</a:t>
            </a:r>
            <a:r>
              <a:rPr lang="es-ES" sz="2400" b="1" dirty="0" smtClean="0">
                <a:solidFill>
                  <a:srgbClr val="FF0000"/>
                </a:solidFill>
              </a:rPr>
              <a:t>G</a:t>
            </a:r>
            <a:r>
              <a:rPr lang="es-ES" sz="2000" dirty="0" smtClean="0">
                <a:solidFill>
                  <a:schemeClr val="accent4">
                    <a:lumMod val="75000"/>
                  </a:schemeClr>
                </a:solidFill>
              </a:rPr>
              <a:t>C UGC AGA ACA</a:t>
            </a:r>
          </a:p>
          <a:p>
            <a:pPr>
              <a:buNone/>
            </a:pPr>
            <a:r>
              <a:rPr lang="es-ES" sz="2000" dirty="0" smtClean="0">
                <a:solidFill>
                  <a:schemeClr val="accent4">
                    <a:lumMod val="75000"/>
                  </a:schemeClr>
                </a:solidFill>
              </a:rPr>
              <a:t>PROT :                  leu     pro    ala   </a:t>
            </a:r>
            <a:r>
              <a:rPr lang="es-ES" sz="2800" b="1" dirty="0" err="1" smtClean="0">
                <a:solidFill>
                  <a:srgbClr val="FF0000"/>
                </a:solidFill>
              </a:rPr>
              <a:t>gly</a:t>
            </a:r>
            <a:r>
              <a:rPr lang="es-ES" sz="2000" dirty="0" smtClean="0">
                <a:solidFill>
                  <a:schemeClr val="accent4">
                    <a:lumMod val="75000"/>
                  </a:schemeClr>
                </a:solidFill>
              </a:rPr>
              <a:t>   </a:t>
            </a:r>
            <a:r>
              <a:rPr lang="es-ES" sz="2000" dirty="0" err="1" smtClean="0">
                <a:solidFill>
                  <a:schemeClr val="accent4">
                    <a:lumMod val="75000"/>
                  </a:schemeClr>
                </a:solidFill>
              </a:rPr>
              <a:t>cys</a:t>
            </a:r>
            <a:r>
              <a:rPr lang="es-ES" sz="2000" dirty="0" smtClean="0">
                <a:solidFill>
                  <a:schemeClr val="accent4">
                    <a:lumMod val="75000"/>
                  </a:schemeClr>
                </a:solidFill>
              </a:rPr>
              <a:t>    </a:t>
            </a:r>
            <a:r>
              <a:rPr lang="es-ES" sz="2000" dirty="0" err="1" smtClean="0">
                <a:solidFill>
                  <a:schemeClr val="accent4">
                    <a:lumMod val="75000"/>
                  </a:schemeClr>
                </a:solidFill>
              </a:rPr>
              <a:t>arg</a:t>
            </a:r>
            <a:r>
              <a:rPr lang="es-ES" sz="2000" dirty="0" smtClean="0">
                <a:solidFill>
                  <a:schemeClr val="accent4">
                    <a:lumMod val="75000"/>
                  </a:schemeClr>
                </a:solidFill>
              </a:rPr>
              <a:t>     </a:t>
            </a:r>
            <a:r>
              <a:rPr lang="es-ES" sz="2000" dirty="0" err="1" smtClean="0">
                <a:solidFill>
                  <a:schemeClr val="accent4">
                    <a:lumMod val="75000"/>
                  </a:schemeClr>
                </a:solidFill>
              </a:rPr>
              <a:t>thr</a:t>
            </a:r>
            <a:endParaRPr lang="es-ES" sz="2000" dirty="0" smtClean="0"/>
          </a:p>
        </p:txBody>
      </p:sp>
      <p:sp>
        <p:nvSpPr>
          <p:cNvPr id="5" name="4 Rectángulo"/>
          <p:cNvSpPr/>
          <p:nvPr/>
        </p:nvSpPr>
        <p:spPr>
          <a:xfrm>
            <a:off x="500034" y="2571744"/>
            <a:ext cx="7072362" cy="461665"/>
          </a:xfrm>
          <a:prstGeom prst="rect">
            <a:avLst/>
          </a:prstGeom>
        </p:spPr>
        <p:txBody>
          <a:bodyPr wrap="square">
            <a:spAutoFit/>
          </a:bodyPr>
          <a:lstStyle/>
          <a:p>
            <a:pPr marL="514350" indent="-514350">
              <a:buNone/>
            </a:pPr>
            <a:r>
              <a:rPr lang="es-ES" dirty="0">
                <a:solidFill>
                  <a:schemeClr val="accent4">
                    <a:lumMod val="75000"/>
                  </a:schemeClr>
                </a:solidFill>
              </a:rPr>
              <a:t>PROT:		leu    </a:t>
            </a:r>
            <a:r>
              <a:rPr lang="es-ES" dirty="0" smtClean="0">
                <a:solidFill>
                  <a:schemeClr val="accent4">
                    <a:lumMod val="75000"/>
                  </a:schemeClr>
                </a:solidFill>
              </a:rPr>
              <a:t> pro    ala       </a:t>
            </a:r>
            <a:r>
              <a:rPr lang="es-ES" sz="2400" b="1" dirty="0" err="1" smtClean="0">
                <a:solidFill>
                  <a:srgbClr val="FF0000"/>
                </a:solidFill>
              </a:rPr>
              <a:t>ala</a:t>
            </a:r>
            <a:r>
              <a:rPr lang="es-ES" dirty="0" smtClean="0">
                <a:solidFill>
                  <a:schemeClr val="accent4">
                    <a:lumMod val="75000"/>
                  </a:schemeClr>
                </a:solidFill>
              </a:rPr>
              <a:t>     </a:t>
            </a:r>
            <a:r>
              <a:rPr lang="es-ES" dirty="0" err="1">
                <a:solidFill>
                  <a:schemeClr val="accent4">
                    <a:lumMod val="75000"/>
                  </a:schemeClr>
                </a:solidFill>
              </a:rPr>
              <a:t>cys</a:t>
            </a:r>
            <a:r>
              <a:rPr lang="es-ES" dirty="0">
                <a:solidFill>
                  <a:schemeClr val="accent4">
                    <a:lumMod val="75000"/>
                  </a:schemeClr>
                </a:solidFill>
              </a:rPr>
              <a:t>  </a:t>
            </a:r>
            <a:r>
              <a:rPr lang="es-ES" dirty="0" smtClean="0">
                <a:solidFill>
                  <a:schemeClr val="accent4">
                    <a:lumMod val="75000"/>
                  </a:schemeClr>
                </a:solidFill>
              </a:rPr>
              <a:t>    </a:t>
            </a:r>
            <a:r>
              <a:rPr lang="es-ES" dirty="0" err="1" smtClean="0">
                <a:solidFill>
                  <a:schemeClr val="accent4">
                    <a:lumMod val="75000"/>
                  </a:schemeClr>
                </a:solidFill>
              </a:rPr>
              <a:t>arg</a:t>
            </a:r>
            <a:r>
              <a:rPr lang="es-ES" dirty="0" smtClean="0">
                <a:solidFill>
                  <a:schemeClr val="accent4">
                    <a:lumMod val="75000"/>
                  </a:schemeClr>
                </a:solidFill>
              </a:rPr>
              <a:t>     </a:t>
            </a:r>
            <a:r>
              <a:rPr lang="es-ES" dirty="0" err="1">
                <a:solidFill>
                  <a:schemeClr val="accent4">
                    <a:lumMod val="75000"/>
                  </a:schemeClr>
                </a:solidFill>
              </a:rPr>
              <a:t>thr</a:t>
            </a:r>
            <a:endParaRPr lang="es-ES" dirty="0">
              <a:solidFill>
                <a:schemeClr val="accent4">
                  <a:lumMod val="75000"/>
                </a:schemeClr>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3">
                                            <p:txEl>
                                              <p:pRg st="5" end="5"/>
                                            </p:txEl>
                                          </p:spTgt>
                                        </p:tgtEl>
                                        <p:attrNameLst>
                                          <p:attrName>style.visibility</p:attrName>
                                        </p:attrNameLst>
                                      </p:cBhvr>
                                      <p:to>
                                        <p:strVal val="visible"/>
                                      </p:to>
                                    </p:set>
                                    <p:animEffect transition="in" filter="wipe(down)">
                                      <p:cBhvr>
                                        <p:cTn id="22" dur="500"/>
                                        <p:tgtEl>
                                          <p:spTgt spid="3">
                                            <p:txEl>
                                              <p:pRg st="5" end="5"/>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animEffect transition="in" filter="wipe(down)">
                                      <p:cBhvr>
                                        <p:cTn id="27" dur="500"/>
                                        <p:tgtEl>
                                          <p:spTgt spid="3">
                                            <p:txEl>
                                              <p:pRg st="6" end="6"/>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grpId="0" nodeType="clickEffect">
                                  <p:stCondLst>
                                    <p:cond delay="0"/>
                                  </p:stCondLst>
                                  <p:childTnLst>
                                    <p:set>
                                      <p:cBhvr>
                                        <p:cTn id="31" dur="1" fill="hold">
                                          <p:stCondLst>
                                            <p:cond delay="0"/>
                                          </p:stCondLst>
                                        </p:cTn>
                                        <p:tgtEl>
                                          <p:spTgt spid="3">
                                            <p:txEl>
                                              <p:pRg st="7" end="7"/>
                                            </p:txEl>
                                          </p:spTgt>
                                        </p:tgtEl>
                                        <p:attrNameLst>
                                          <p:attrName>style.visibility</p:attrName>
                                        </p:attrNameLst>
                                      </p:cBhvr>
                                      <p:to>
                                        <p:strVal val="visible"/>
                                      </p:to>
                                    </p:set>
                                    <p:animEffect transition="in" filter="wipe(down)">
                                      <p:cBhvr>
                                        <p:cTn id="32" dur="500"/>
                                        <p:tgtEl>
                                          <p:spTgt spid="3">
                                            <p:txEl>
                                              <p:pRg st="7" end="7"/>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4" fill="hold" grpId="0" nodeType="clickEffect">
                                  <p:stCondLst>
                                    <p:cond delay="0"/>
                                  </p:stCondLst>
                                  <p:childTnLst>
                                    <p:set>
                                      <p:cBhvr>
                                        <p:cTn id="36" dur="1" fill="hold">
                                          <p:stCondLst>
                                            <p:cond delay="0"/>
                                          </p:stCondLst>
                                        </p:cTn>
                                        <p:tgtEl>
                                          <p:spTgt spid="3">
                                            <p:txEl>
                                              <p:pRg st="8" end="8"/>
                                            </p:txEl>
                                          </p:spTgt>
                                        </p:tgtEl>
                                        <p:attrNameLst>
                                          <p:attrName>style.visibility</p:attrName>
                                        </p:attrNameLst>
                                      </p:cBhvr>
                                      <p:to>
                                        <p:strVal val="visible"/>
                                      </p:to>
                                    </p:set>
                                    <p:animEffect transition="in" filter="wipe(down)">
                                      <p:cBhvr>
                                        <p:cTn id="37" dur="5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ujo">
  <a:themeElements>
    <a:clrScheme name="Concurrencia">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Flujo">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ujo">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262</TotalTime>
  <Words>2190</Words>
  <Application>Microsoft Office PowerPoint</Application>
  <PresentationFormat>Presentación en pantalla (4:3)</PresentationFormat>
  <Paragraphs>179</Paragraphs>
  <Slides>29</Slides>
  <Notes>1</Notes>
  <HiddenSlides>0</HiddenSlides>
  <MMClips>0</MMClips>
  <ScaleCrop>false</ScaleCrop>
  <HeadingPairs>
    <vt:vector size="4" baseType="variant">
      <vt:variant>
        <vt:lpstr>Tema</vt:lpstr>
      </vt:variant>
      <vt:variant>
        <vt:i4>1</vt:i4>
      </vt:variant>
      <vt:variant>
        <vt:lpstr>Títulos de diapositiva</vt:lpstr>
      </vt:variant>
      <vt:variant>
        <vt:i4>29</vt:i4>
      </vt:variant>
    </vt:vector>
  </HeadingPairs>
  <TitlesOfParts>
    <vt:vector size="30" baseType="lpstr">
      <vt:lpstr>Flujo</vt:lpstr>
      <vt:lpstr>MUTACIONES</vt:lpstr>
      <vt:lpstr>Diapositiva 2</vt:lpstr>
      <vt:lpstr>Diapositiva 3</vt:lpstr>
      <vt:lpstr>Diapositiva 4</vt:lpstr>
      <vt:lpstr>Diapositiva 5</vt:lpstr>
      <vt:lpstr>Mutaciones génicas </vt:lpstr>
      <vt:lpstr>SUSTITUCIONES DE BASES</vt:lpstr>
      <vt:lpstr>MUTACIONES POR CORRIMIENTO DEL L A PAUTA DE LECTURA.</vt:lpstr>
      <vt:lpstr>MUTACIONES POR CORRIMIENTO DEL L A PAUTA DE LECTURA</vt:lpstr>
      <vt:lpstr>MUTACIONES POR CORRIMIENTO DEL L A PAUTA DE LECTURA</vt:lpstr>
      <vt:lpstr>MUTACIONES GENÓMICAS</vt:lpstr>
      <vt:lpstr>ANEUPLOIDÍAS. TRISOMÍAS. SÍNDROME DE DOWN</vt:lpstr>
      <vt:lpstr>ANEUPLOIDÍAS. TRISOMÍAS. SÍNDROME EDWADRS. TRISOMÍA DEL  18</vt:lpstr>
      <vt:lpstr>ANEUPLOIDÍAS. TRISOMÍAS. SÍNDROME EDWADRS. TRISOMÍA DEL  18</vt:lpstr>
      <vt:lpstr>ANEUPLOIDÍAS. TRISOMÍAS. SÍNDROME EDWADRS. TRISOMÍA DEL  18</vt:lpstr>
      <vt:lpstr>ANEUPLOIDÍAS. TRISOMÍAS. SÍNDROME DE PATAU. TRISOMÍA DEL  13</vt:lpstr>
      <vt:lpstr>ANEUPLOIDÍAS. TRISOMÍAS. SÍNDROME DE PATAU. TRISOMÍA DEL  13</vt:lpstr>
      <vt:lpstr>ANEUPLOIDÍAS. TRISOMÍAS. SÍNDROME DE PATAU. TRISOMÍA DEL  13</vt:lpstr>
      <vt:lpstr>ANEUPLOIDÍAS. TRISOMÍAS. SÍNDROME KLINEFELTER. TRISOMÍA XXY</vt:lpstr>
      <vt:lpstr>ANEUPLOIDÍAS. TRISOMÍAS. SÍNDROME KLINEFELTER. TRISOMÍA XXY</vt:lpstr>
      <vt:lpstr>ANEUPLOIDÍAS. TRISOMÍAS. SÍNDROME triple X . TRISOMÍA XXX</vt:lpstr>
      <vt:lpstr>ANEUPLOIDÍAS. TRISOMÍAS. TRISOMÍA XYY</vt:lpstr>
      <vt:lpstr>ANEUPLOIDÍAS. MONOSOMÍA. SÍNDROME DE TURNER.X0</vt:lpstr>
      <vt:lpstr>ANEUPLOIDÍAS. MONOSOMÍA. SÍNDROME DE TURNER.X0</vt:lpstr>
      <vt:lpstr>MUTACIONES CROMOSÓMICAS</vt:lpstr>
      <vt:lpstr>TIPOS DE MUTACIONES CROMOSÓMICAS</vt:lpstr>
      <vt:lpstr>MUTACIONES CROMOSÓMICAS</vt:lpstr>
      <vt:lpstr>MUTACIONES CROMOSÓMICAS. EJEMPLOS.SÍNDROME DE DOWN FAMILIAR</vt:lpstr>
      <vt:lpstr>MUTACIONES CROMOSÓMICAS. SÍNDROME DEL MAULLIDO DE GATO .</vt:lpstr>
    </vt:vector>
  </TitlesOfParts>
  <Company>ORG</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MUTACIONES</dc:title>
  <dc:creator>NOMBRE</dc:creator>
  <cp:lastModifiedBy>NOMBRE</cp:lastModifiedBy>
  <cp:revision>43</cp:revision>
  <dcterms:created xsi:type="dcterms:W3CDTF">2009-04-16T17:31:46Z</dcterms:created>
  <dcterms:modified xsi:type="dcterms:W3CDTF">2009-04-16T22:34:12Z</dcterms:modified>
</cp:coreProperties>
</file>